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sldIdLst>
    <p:sldId id="256" r:id="rId2"/>
    <p:sldId id="257" r:id="rId3"/>
    <p:sldId id="259" r:id="rId4"/>
    <p:sldId id="260" r:id="rId5"/>
    <p:sldId id="261" r:id="rId6"/>
    <p:sldId id="263" r:id="rId7"/>
    <p:sldId id="262" r:id="rId8"/>
    <p:sldId id="258"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47AAE469-F3F9-47D1-9BBF-3BA3BE2269C5}" type="datetimeFigureOut">
              <a:rPr lang="en-US" smtClean="0"/>
              <a:t>12/10/2015</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DF015C00-D019-4A6D-9554-E084FB64EFF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AE469-F3F9-47D1-9BBF-3BA3BE2269C5}" type="datetimeFigureOut">
              <a:rPr lang="en-US" smtClean="0"/>
              <a:t>12/10/2015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015C00-D019-4A6D-9554-E084FB64EFF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AE469-F3F9-47D1-9BBF-3BA3BE2269C5}" type="datetimeFigureOut">
              <a:rPr lang="en-US" smtClean="0"/>
              <a:t>12/10/2015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015C00-D019-4A6D-9554-E084FB64EFF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AE469-F3F9-47D1-9BBF-3BA3BE2269C5}" type="datetimeFigureOut">
              <a:rPr lang="en-US" smtClean="0"/>
              <a:t>12/10/2015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015C00-D019-4A6D-9554-E084FB64EFF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AAE469-F3F9-47D1-9BBF-3BA3BE2269C5}" type="datetimeFigureOut">
              <a:rPr lang="en-US" smtClean="0"/>
              <a:t>12/10/2015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015C00-D019-4A6D-9554-E084FB64EFF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47AAE469-F3F9-47D1-9BBF-3BA3BE2269C5}" type="datetimeFigureOut">
              <a:rPr lang="en-US" smtClean="0"/>
              <a:t>12/10/2015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015C00-D019-4A6D-9554-E084FB64EFFE}" type="slidenum">
              <a:rPr lang="en-US" smtClean="0"/>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47AAE469-F3F9-47D1-9BBF-3BA3BE2269C5}" type="datetimeFigureOut">
              <a:rPr lang="en-US" smtClean="0"/>
              <a:t>12/10/2015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015C00-D019-4A6D-9554-E084FB64EFFE}" type="slidenum">
              <a:rPr lang="en-US" smtClean="0"/>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AAE469-F3F9-47D1-9BBF-3BA3BE2269C5}" type="datetimeFigureOut">
              <a:rPr lang="en-US" smtClean="0"/>
              <a:t>12/10/2015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015C00-D019-4A6D-9554-E084FB64EFF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AAE469-F3F9-47D1-9BBF-3BA3BE2269C5}" type="datetimeFigureOut">
              <a:rPr lang="en-US" smtClean="0"/>
              <a:t>12/10/2015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015C00-D019-4A6D-9554-E084FB64EFF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47AAE469-F3F9-47D1-9BBF-3BA3BE2269C5}" type="datetimeFigureOut">
              <a:rPr lang="en-US" smtClean="0"/>
              <a:t>12/10/2015</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a:p>
        </p:txBody>
      </p:sp>
      <p:sp>
        <p:nvSpPr>
          <p:cNvPr id="7" name="Slide Number Placeholder 6"/>
          <p:cNvSpPr>
            <a:spLocks noGrp="1"/>
          </p:cNvSpPr>
          <p:nvPr>
            <p:ph type="sldNum" sz="quarter" idx="12"/>
          </p:nvPr>
        </p:nvSpPr>
        <p:spPr>
          <a:xfrm rot="60000">
            <a:off x="7557313" y="5896961"/>
            <a:ext cx="554023" cy="365125"/>
          </a:xfrm>
        </p:spPr>
        <p:txBody>
          <a:bodyPr/>
          <a:lstStyle/>
          <a:p>
            <a:fld id="{DF015C00-D019-4A6D-9554-E084FB64EFF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47AAE469-F3F9-47D1-9BBF-3BA3BE2269C5}" type="datetimeFigureOut">
              <a:rPr lang="en-US" smtClean="0"/>
              <a:t>12/10/2015</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a:p>
        </p:txBody>
      </p:sp>
      <p:sp>
        <p:nvSpPr>
          <p:cNvPr id="7" name="Slide Number Placeholder 6"/>
          <p:cNvSpPr>
            <a:spLocks noGrp="1"/>
          </p:cNvSpPr>
          <p:nvPr>
            <p:ph type="sldNum" sz="quarter" idx="12"/>
          </p:nvPr>
        </p:nvSpPr>
        <p:spPr>
          <a:xfrm rot="60000">
            <a:off x="7562089" y="5900026"/>
            <a:ext cx="554023" cy="365125"/>
          </a:xfrm>
        </p:spPr>
        <p:txBody>
          <a:bodyPr/>
          <a:lstStyle/>
          <a:p>
            <a:fld id="{DF015C00-D019-4A6D-9554-E084FB64EFF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47AAE469-F3F9-47D1-9BBF-3BA3BE2269C5}" type="datetimeFigureOut">
              <a:rPr lang="en-US" smtClean="0"/>
              <a:t>12/10/2015</a:t>
            </a:fld>
            <a:endParaRPr lang="en-US"/>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DF015C00-D019-4A6D-9554-E084FB64EFF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youtu.be/lF4BDtjm8so"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6400" y="1752600"/>
            <a:ext cx="5723468" cy="1828090"/>
          </a:xfrm>
        </p:spPr>
        <p:txBody>
          <a:bodyPr/>
          <a:lstStyle/>
          <a:p>
            <a:r>
              <a:rPr lang="en-US" dirty="0" smtClean="0"/>
              <a:t>Foreign Films</a:t>
            </a:r>
            <a:endParaRPr lang="en-US" dirty="0"/>
          </a:p>
        </p:txBody>
      </p:sp>
      <p:sp>
        <p:nvSpPr>
          <p:cNvPr id="3" name="Subtitle 2"/>
          <p:cNvSpPr>
            <a:spLocks noGrp="1"/>
          </p:cNvSpPr>
          <p:nvPr>
            <p:ph type="subTitle" idx="1"/>
          </p:nvPr>
        </p:nvSpPr>
        <p:spPr/>
        <p:txBody>
          <a:bodyPr/>
          <a:lstStyle/>
          <a:p>
            <a:r>
              <a:rPr lang="en-US" dirty="0" smtClean="0"/>
              <a:t>By: Tommy Patterson</a:t>
            </a:r>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3276600"/>
            <a:ext cx="2403331" cy="3383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52400"/>
            <a:ext cx="2382549" cy="3356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71063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6965245" cy="1202485"/>
          </a:xfrm>
        </p:spPr>
        <p:txBody>
          <a:bodyPr/>
          <a:lstStyle/>
          <a:p>
            <a:r>
              <a:rPr lang="en-US" i="1" dirty="0" smtClean="0"/>
              <a:t>Spirited Away </a:t>
            </a:r>
            <a:r>
              <a:rPr lang="en-US" dirty="0" smtClean="0"/>
              <a:t>Plot</a:t>
            </a:r>
            <a:endParaRPr lang="en-US" i="1" dirty="0"/>
          </a:p>
        </p:txBody>
      </p:sp>
      <p:sp>
        <p:nvSpPr>
          <p:cNvPr id="3" name="Content Placeholder 2"/>
          <p:cNvSpPr>
            <a:spLocks noGrp="1"/>
          </p:cNvSpPr>
          <p:nvPr>
            <p:ph idx="1"/>
          </p:nvPr>
        </p:nvSpPr>
        <p:spPr>
          <a:xfrm>
            <a:off x="1524000" y="1295400"/>
            <a:ext cx="6196405" cy="3603812"/>
          </a:xfrm>
        </p:spPr>
        <p:txBody>
          <a:bodyPr>
            <a:noAutofit/>
          </a:bodyPr>
          <a:lstStyle/>
          <a:p>
            <a:r>
              <a:rPr lang="en-US" sz="1600" dirty="0"/>
              <a:t>In this animated feature by noted Japanese director </a:t>
            </a:r>
            <a:r>
              <a:rPr lang="en-US" sz="1600" dirty="0" err="1"/>
              <a:t>Hayao</a:t>
            </a:r>
            <a:r>
              <a:rPr lang="en-US" sz="1600" dirty="0"/>
              <a:t> Miyazaki, 10-year-old </a:t>
            </a:r>
            <a:r>
              <a:rPr lang="en-US" sz="1600" dirty="0" err="1"/>
              <a:t>Chihiro</a:t>
            </a:r>
            <a:r>
              <a:rPr lang="en-US" sz="1600" dirty="0"/>
              <a:t> (Rumi </a:t>
            </a:r>
            <a:r>
              <a:rPr lang="en-US" sz="1600" dirty="0" err="1"/>
              <a:t>Hiiragi</a:t>
            </a:r>
            <a:r>
              <a:rPr lang="en-US" sz="1600" dirty="0"/>
              <a:t>) and her parents (Takashi </a:t>
            </a:r>
            <a:r>
              <a:rPr lang="en-US" sz="1600" dirty="0" err="1"/>
              <a:t>Naitô</a:t>
            </a:r>
            <a:r>
              <a:rPr lang="en-US" sz="1600" dirty="0"/>
              <a:t>, Yasuko </a:t>
            </a:r>
            <a:r>
              <a:rPr lang="en-US" sz="1600" dirty="0" err="1"/>
              <a:t>Sawaguchi</a:t>
            </a:r>
            <a:r>
              <a:rPr lang="en-US" sz="1600" dirty="0"/>
              <a:t>) stumble upon a seemingly abandoned amusement park. After her mother and father are turned into giant pigs, </a:t>
            </a:r>
            <a:r>
              <a:rPr lang="en-US" sz="1600" dirty="0" err="1"/>
              <a:t>Chihiro</a:t>
            </a:r>
            <a:r>
              <a:rPr lang="en-US" sz="1600" dirty="0"/>
              <a:t> meets the mysterious </a:t>
            </a:r>
            <a:r>
              <a:rPr lang="en-US" sz="1600" dirty="0" err="1"/>
              <a:t>Haku</a:t>
            </a:r>
            <a:r>
              <a:rPr lang="en-US" sz="1600" dirty="0"/>
              <a:t> (</a:t>
            </a:r>
            <a:r>
              <a:rPr lang="en-US" sz="1600" dirty="0" err="1"/>
              <a:t>Miyu</a:t>
            </a:r>
            <a:r>
              <a:rPr lang="en-US" sz="1600" dirty="0"/>
              <a:t> </a:t>
            </a:r>
            <a:r>
              <a:rPr lang="en-US" sz="1600" dirty="0" err="1"/>
              <a:t>Irino</a:t>
            </a:r>
            <a:r>
              <a:rPr lang="en-US" sz="1600" dirty="0"/>
              <a:t>), who explains that the park is a resort for supernatural beings who need a break from their time spent in the earthly realm, and that she must work there to free herself and her </a:t>
            </a:r>
            <a:r>
              <a:rPr lang="en-US" sz="1600" dirty="0" smtClean="0"/>
              <a:t>parents. (</a:t>
            </a:r>
            <a:r>
              <a:rPr lang="en-US" sz="1600" i="1" dirty="0" smtClean="0"/>
              <a:t>Movie:)</a:t>
            </a:r>
            <a:endParaRPr lang="en-US" sz="16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0" y="3733800"/>
            <a:ext cx="4648200" cy="2614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87" y="3585968"/>
            <a:ext cx="2630714" cy="3272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42515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Life is Beautiful </a:t>
            </a:r>
            <a:r>
              <a:rPr lang="en-US" dirty="0" smtClean="0"/>
              <a:t>Plot</a:t>
            </a:r>
            <a:endParaRPr lang="en-US" i="1" dirty="0"/>
          </a:p>
        </p:txBody>
      </p:sp>
      <p:sp>
        <p:nvSpPr>
          <p:cNvPr id="3" name="Content Placeholder 2"/>
          <p:cNvSpPr>
            <a:spLocks noGrp="1"/>
          </p:cNvSpPr>
          <p:nvPr>
            <p:ph idx="1"/>
          </p:nvPr>
        </p:nvSpPr>
        <p:spPr>
          <a:xfrm>
            <a:off x="1295400" y="1676400"/>
            <a:ext cx="6196405" cy="3603812"/>
          </a:xfrm>
        </p:spPr>
        <p:txBody>
          <a:bodyPr>
            <a:normAutofit/>
          </a:bodyPr>
          <a:lstStyle/>
          <a:p>
            <a:r>
              <a:rPr lang="en-US" sz="1600" dirty="0"/>
              <a:t>In 1930s Italy, a carefree Jewish book keeper named Guido starts a fairy tale life by courting and marrying a lovely woman from a nearby city. Guido and his wife have a son and live happily together until the occupation of Italy by German forces. In an attempt to hold his family together and help his son survive the horrors of a Jewish Concentration Camp, Guido imagines that the Holocaust is a game and that the grand prize for winning is a tank</a:t>
            </a:r>
            <a:r>
              <a:rPr lang="en-US" sz="1600" dirty="0" smtClean="0"/>
              <a:t>. (</a:t>
            </a:r>
            <a:r>
              <a:rPr lang="en-US" sz="1600" dirty="0" err="1" smtClean="0"/>
              <a:t>IMDb</a:t>
            </a:r>
            <a:r>
              <a:rPr lang="en-US" sz="1600" dirty="0" smtClean="0"/>
              <a:t>.)</a:t>
            </a:r>
          </a:p>
          <a:p>
            <a:endParaRPr lang="en-US" sz="16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581400"/>
            <a:ext cx="4124323" cy="2683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9709" y="3581400"/>
            <a:ext cx="4124323" cy="2683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93745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Importance of Foreign Films</a:t>
            </a:r>
            <a:endParaRPr lang="en-US" dirty="0"/>
          </a:p>
        </p:txBody>
      </p:sp>
      <p:sp>
        <p:nvSpPr>
          <p:cNvPr id="3" name="Content Placeholder 2"/>
          <p:cNvSpPr>
            <a:spLocks noGrp="1"/>
          </p:cNvSpPr>
          <p:nvPr>
            <p:ph idx="1"/>
          </p:nvPr>
        </p:nvSpPr>
        <p:spPr>
          <a:xfrm>
            <a:off x="1600200" y="1752600"/>
            <a:ext cx="6196405" cy="3603812"/>
          </a:xfrm>
        </p:spPr>
        <p:txBody>
          <a:bodyPr>
            <a:normAutofit/>
          </a:bodyPr>
          <a:lstStyle/>
          <a:p>
            <a:r>
              <a:rPr lang="en-US" sz="1800" dirty="0" smtClean="0"/>
              <a:t>They </a:t>
            </a:r>
            <a:r>
              <a:rPr lang="en-US" sz="1800" dirty="0"/>
              <a:t>give the audience a realistic look into other cultures in which we don’t see every day</a:t>
            </a:r>
            <a:r>
              <a:rPr lang="en-US" sz="1800" dirty="0" smtClean="0"/>
              <a:t>.</a:t>
            </a:r>
          </a:p>
          <a:p>
            <a:r>
              <a:rPr lang="en-US" sz="1800" dirty="0" smtClean="0"/>
              <a:t>Can be used as </a:t>
            </a:r>
            <a:r>
              <a:rPr lang="en-US" sz="1800" dirty="0"/>
              <a:t>a tool to diversify ourselves more and to </a:t>
            </a:r>
            <a:r>
              <a:rPr lang="en-US" sz="1800" dirty="0" smtClean="0"/>
              <a:t>create a visual of </a:t>
            </a:r>
            <a:r>
              <a:rPr lang="en-US" sz="1800" dirty="0"/>
              <a:t>what life is like outside of America</a:t>
            </a:r>
            <a:r>
              <a:rPr lang="en-US" sz="1800" dirty="0" smtClean="0"/>
              <a:t>.</a:t>
            </a:r>
          </a:p>
          <a:p>
            <a:r>
              <a:rPr lang="en-US" sz="1800" dirty="0" smtClean="0"/>
              <a:t>“Foreign </a:t>
            </a:r>
            <a:r>
              <a:rPr lang="en-US" sz="1800" dirty="0"/>
              <a:t>films can provide insight for people from other countries into a country’s history, heritage, and elements of culture that make the country unique</a:t>
            </a:r>
            <a:r>
              <a:rPr lang="en-US" sz="1800" dirty="0" smtClean="0"/>
              <a:t>.”(Hansen 3)</a:t>
            </a:r>
          </a:p>
          <a:p>
            <a:pPr marL="0" indent="0">
              <a:buNone/>
            </a:pPr>
            <a:r>
              <a:rPr lang="en-US" sz="1800" dirty="0" smtClean="0">
                <a:hlinkClick r:id="rId2"/>
              </a:rPr>
              <a:t>https</a:t>
            </a:r>
            <a:r>
              <a:rPr lang="en-US" sz="1800" dirty="0">
                <a:hlinkClick r:id="rId2"/>
              </a:rPr>
              <a:t>://youtu.be/lF4BDtjm8so</a:t>
            </a:r>
            <a:endParaRPr lang="en-US" sz="1800" dirty="0" smtClean="0"/>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4209185"/>
            <a:ext cx="4762500" cy="2572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84317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6965245" cy="1202485"/>
          </a:xfrm>
        </p:spPr>
        <p:txBody>
          <a:bodyPr>
            <a:normAutofit fontScale="90000"/>
          </a:bodyPr>
          <a:lstStyle/>
          <a:p>
            <a:r>
              <a:rPr lang="en-US" dirty="0" smtClean="0"/>
              <a:t>Importance behind </a:t>
            </a:r>
            <a:r>
              <a:rPr lang="en-US" i="1" dirty="0" smtClean="0"/>
              <a:t>Spirited Away </a:t>
            </a:r>
            <a:r>
              <a:rPr lang="en-US" dirty="0" smtClean="0"/>
              <a:t>&amp; </a:t>
            </a:r>
            <a:r>
              <a:rPr lang="en-US" i="1" dirty="0" smtClean="0"/>
              <a:t>Life is Beautiful</a:t>
            </a:r>
            <a:endParaRPr lang="en-US" dirty="0"/>
          </a:p>
        </p:txBody>
      </p:sp>
      <p:sp>
        <p:nvSpPr>
          <p:cNvPr id="3" name="Content Placeholder 2"/>
          <p:cNvSpPr>
            <a:spLocks noGrp="1"/>
          </p:cNvSpPr>
          <p:nvPr>
            <p:ph idx="1"/>
          </p:nvPr>
        </p:nvSpPr>
        <p:spPr>
          <a:xfrm>
            <a:off x="838201" y="1752600"/>
            <a:ext cx="5029200" cy="3390955"/>
          </a:xfrm>
        </p:spPr>
        <p:txBody>
          <a:bodyPr>
            <a:normAutofit fontScale="92500" lnSpcReduction="10000"/>
          </a:bodyPr>
          <a:lstStyle/>
          <a:p>
            <a:r>
              <a:rPr lang="en-US" sz="1600" dirty="0"/>
              <a:t> </a:t>
            </a:r>
            <a:r>
              <a:rPr lang="en-US" sz="1600" dirty="0" smtClean="0"/>
              <a:t>Both films </a:t>
            </a:r>
            <a:r>
              <a:rPr lang="en-US" sz="1600" dirty="0"/>
              <a:t>Spirited Away and Life is Beautiful </a:t>
            </a:r>
            <a:r>
              <a:rPr lang="en-US" sz="1600" dirty="0" smtClean="0"/>
              <a:t>make </a:t>
            </a:r>
            <a:r>
              <a:rPr lang="en-US" sz="1600" dirty="0"/>
              <a:t>the audience think outside of the box to understand the bigger picture or the message that is trying to be sent. </a:t>
            </a:r>
            <a:endParaRPr lang="en-US" sz="1600" dirty="0" smtClean="0"/>
          </a:p>
          <a:p>
            <a:r>
              <a:rPr lang="en-US" sz="1600" i="1" dirty="0" smtClean="0"/>
              <a:t>Life </a:t>
            </a:r>
            <a:r>
              <a:rPr lang="en-US" sz="1600" i="1" dirty="0"/>
              <a:t>is Beautiful </a:t>
            </a:r>
            <a:r>
              <a:rPr lang="en-US" sz="1600" dirty="0"/>
              <a:t>carries historical significance by blending the Holocaust in with </a:t>
            </a:r>
            <a:r>
              <a:rPr lang="en-US" sz="1600" dirty="0" smtClean="0"/>
              <a:t>plot. Along with keeping the dialog predominately in Italian and some German with English subtitles brought authenticity to the film as well.</a:t>
            </a:r>
          </a:p>
          <a:p>
            <a:r>
              <a:rPr lang="en-US" sz="1600" dirty="0" smtClean="0"/>
              <a:t>In </a:t>
            </a:r>
            <a:r>
              <a:rPr lang="en-US" sz="1600" i="1" dirty="0" smtClean="0"/>
              <a:t>Spirited Away, </a:t>
            </a:r>
            <a:r>
              <a:rPr lang="en-US" sz="1600" dirty="0" smtClean="0"/>
              <a:t>Miyazaki </a:t>
            </a:r>
            <a:r>
              <a:rPr lang="en-US" sz="1600" dirty="0"/>
              <a:t>brought authenticity to the film by keeping the background and setting very Japanese based along with the Anime styled visual to carry the theme of the film</a:t>
            </a:r>
            <a:r>
              <a:rPr lang="en-US" sz="1600" dirty="0" smtClean="0"/>
              <a:t>.</a:t>
            </a:r>
          </a:p>
          <a:p>
            <a:r>
              <a:rPr lang="en-US" sz="1600" i="1" dirty="0" smtClean="0"/>
              <a:t>Referring to Spirited Away again </a:t>
            </a:r>
            <a:r>
              <a:rPr lang="en-US" sz="1600" dirty="0"/>
              <a:t>the main character </a:t>
            </a:r>
            <a:r>
              <a:rPr lang="en-US" sz="1600" dirty="0" err="1"/>
              <a:t>Haku</a:t>
            </a:r>
            <a:r>
              <a:rPr lang="en-US" sz="1600" dirty="0"/>
              <a:t> visits a world of spirits wherein the Japanese culture spirits play a big role. </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8855" y="1904999"/>
            <a:ext cx="3338945" cy="2420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4849091"/>
            <a:ext cx="41910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67821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6965245" cy="1202485"/>
          </a:xfrm>
        </p:spPr>
        <p:txBody>
          <a:bodyPr>
            <a:normAutofit fontScale="90000"/>
          </a:bodyPr>
          <a:lstStyle/>
          <a:p>
            <a:r>
              <a:rPr lang="en-US" dirty="0" smtClean="0"/>
              <a:t>Comparing American Films to Foreign Films</a:t>
            </a:r>
            <a:endParaRPr lang="en-US" dirty="0"/>
          </a:p>
        </p:txBody>
      </p:sp>
      <p:sp>
        <p:nvSpPr>
          <p:cNvPr id="3" name="Content Placeholder 2"/>
          <p:cNvSpPr>
            <a:spLocks noGrp="1"/>
          </p:cNvSpPr>
          <p:nvPr>
            <p:ph idx="1"/>
          </p:nvPr>
        </p:nvSpPr>
        <p:spPr>
          <a:xfrm>
            <a:off x="613104" y="1690594"/>
            <a:ext cx="6196405" cy="3603812"/>
          </a:xfrm>
        </p:spPr>
        <p:txBody>
          <a:bodyPr>
            <a:normAutofit fontScale="85000" lnSpcReduction="10000"/>
          </a:bodyPr>
          <a:lstStyle/>
          <a:p>
            <a:r>
              <a:rPr lang="en-US" dirty="0" smtClean="0"/>
              <a:t>Many foreign films are becoming more westernized for a more global appeal. </a:t>
            </a:r>
          </a:p>
          <a:p>
            <a:r>
              <a:rPr lang="en-US" dirty="0" smtClean="0"/>
              <a:t>Foreign films tend to make the viewer actively engage in the plot and constantly make you think.</a:t>
            </a:r>
          </a:p>
          <a:p>
            <a:r>
              <a:rPr lang="en-US" dirty="0" smtClean="0"/>
              <a:t>Many American films are made as an escape to the stresses of the day basically meaning they are usually created purely for entertainment.</a:t>
            </a:r>
          </a:p>
          <a:p>
            <a:r>
              <a:rPr lang="en-US" dirty="0" smtClean="0"/>
              <a:t>American films tend to have larger budgets opposing foreign films therefore they are able to expose their product without much risk which is why many foreign films do not get the spotlight they deserve.(American Film vs. Foreign Film.)</a:t>
            </a:r>
            <a:endParaRPr lang="en-US" dirty="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1430482"/>
            <a:ext cx="2438401"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32404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7452" y="304800"/>
            <a:ext cx="6965245" cy="1202485"/>
          </a:xfrm>
        </p:spPr>
        <p:txBody>
          <a:bodyPr>
            <a:normAutofit/>
          </a:bodyPr>
          <a:lstStyle/>
          <a:p>
            <a:r>
              <a:rPr lang="en-US" dirty="0" smtClean="0"/>
              <a:t>Conclusion</a:t>
            </a:r>
            <a:endParaRPr lang="en-US" dirty="0"/>
          </a:p>
        </p:txBody>
      </p:sp>
      <p:sp>
        <p:nvSpPr>
          <p:cNvPr id="3" name="Content Placeholder 2"/>
          <p:cNvSpPr>
            <a:spLocks noGrp="1"/>
          </p:cNvSpPr>
          <p:nvPr>
            <p:ph idx="1"/>
          </p:nvPr>
        </p:nvSpPr>
        <p:spPr>
          <a:xfrm>
            <a:off x="1473797" y="1143000"/>
            <a:ext cx="6196405" cy="3603812"/>
          </a:xfrm>
        </p:spPr>
        <p:txBody>
          <a:bodyPr>
            <a:normAutofit fontScale="85000" lnSpcReduction="20000"/>
          </a:bodyPr>
          <a:lstStyle/>
          <a:p>
            <a:r>
              <a:rPr lang="en-US" dirty="0"/>
              <a:t>Typically the films we tend to enjoy and see more are the ones we can relate to or even compare with our daily lives with. In America, Hollywood producers create films about another country but a lot of the time these films unintentionally contain biasness creating possible stereotypes and generalizations. It is important for the audiences to view these films critically because some messages in the film may be misrepresented or misunderstood about the particular culture and the viewer needs to be aware of this possibility. With the film industry having such an impacting role in society across the world it is important that the message is authentic. </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25" y="4495800"/>
            <a:ext cx="424815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495799"/>
            <a:ext cx="4248149"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8501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a:t>
            </a:r>
            <a:endParaRPr lang="en-US" dirty="0"/>
          </a:p>
        </p:txBody>
      </p:sp>
      <p:sp>
        <p:nvSpPr>
          <p:cNvPr id="3" name="Content Placeholder 2"/>
          <p:cNvSpPr>
            <a:spLocks noGrp="1"/>
          </p:cNvSpPr>
          <p:nvPr>
            <p:ph idx="1"/>
          </p:nvPr>
        </p:nvSpPr>
        <p:spPr/>
        <p:txBody>
          <a:bodyPr/>
          <a:lstStyle/>
          <a:p>
            <a:r>
              <a:rPr lang="en-US" sz="2000" dirty="0"/>
              <a:t>"Spirited Away." </a:t>
            </a:r>
            <a:r>
              <a:rPr lang="en-US" sz="2000" dirty="0" err="1"/>
              <a:t>IMDb</a:t>
            </a:r>
            <a:r>
              <a:rPr lang="en-US" sz="2000" dirty="0"/>
              <a:t>. IMDb.com. Web. 10 Dec. </a:t>
            </a:r>
            <a:r>
              <a:rPr lang="en-US" sz="2000" dirty="0" smtClean="0"/>
              <a:t>	2015.</a:t>
            </a:r>
          </a:p>
          <a:p>
            <a:r>
              <a:rPr lang="en-US" sz="2000" dirty="0" smtClean="0"/>
              <a:t>"</a:t>
            </a:r>
            <a:r>
              <a:rPr lang="en-US" sz="2000" dirty="0"/>
              <a:t>Life Is Beautiful." </a:t>
            </a:r>
            <a:r>
              <a:rPr lang="en-US" sz="2000" dirty="0" err="1"/>
              <a:t>IMDb</a:t>
            </a:r>
            <a:r>
              <a:rPr lang="en-US" sz="2000" dirty="0"/>
              <a:t>. IMDb.com. Web. 10 Dec. </a:t>
            </a:r>
            <a:r>
              <a:rPr lang="en-US" sz="2000" dirty="0" smtClean="0"/>
              <a:t>	2015.</a:t>
            </a:r>
          </a:p>
          <a:p>
            <a:r>
              <a:rPr lang="en-US" sz="2000" dirty="0" smtClean="0"/>
              <a:t>"</a:t>
            </a:r>
            <a:r>
              <a:rPr lang="en-US" sz="2000" dirty="0"/>
              <a:t>The Importance of Foreign Films in Intercultural </a:t>
            </a:r>
            <a:r>
              <a:rPr lang="en-US" sz="2000" dirty="0" smtClean="0"/>
              <a:t>	Communication</a:t>
            </a:r>
            <a:r>
              <a:rPr lang="en-US" sz="2000" dirty="0"/>
              <a:t>." Travis Hansen. 14 Dec. </a:t>
            </a:r>
          </a:p>
          <a:p>
            <a:pPr marL="0" indent="0">
              <a:buNone/>
            </a:pPr>
            <a:r>
              <a:rPr lang="en-US" sz="2000" dirty="0" smtClean="0"/>
              <a:t>	2011</a:t>
            </a:r>
            <a:r>
              <a:rPr lang="en-US" sz="2000" dirty="0"/>
              <a:t>. Web. 10 Dec. 2015.</a:t>
            </a:r>
          </a:p>
          <a:p>
            <a:r>
              <a:rPr lang="en-US" sz="2000" dirty="0"/>
              <a:t>"Spirited Away." Movie:. Web. 10 Dec. </a:t>
            </a:r>
            <a:r>
              <a:rPr lang="en-US" sz="2000" dirty="0" smtClean="0"/>
              <a:t>2015</a:t>
            </a:r>
            <a:endParaRPr lang="en-US" sz="2000" dirty="0"/>
          </a:p>
          <a:p>
            <a:r>
              <a:rPr lang="en-US" sz="2000" dirty="0"/>
              <a:t>"American Film vs. Foreign Film." American Film vs. Foreign Film. Web. 10 Dec. 2015.</a:t>
            </a:r>
          </a:p>
        </p:txBody>
      </p:sp>
    </p:spTree>
    <p:extLst>
      <p:ext uri="{BB962C8B-B14F-4D97-AF65-F5344CB8AC3E}">
        <p14:creationId xmlns:p14="http://schemas.microsoft.com/office/powerpoint/2010/main" val="108521708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193</TotalTime>
  <Words>644</Words>
  <Application>Microsoft Office PowerPoint</Application>
  <PresentationFormat>On-screen Show (4:3)</PresentationFormat>
  <Paragraphs>30</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Pushpin</vt:lpstr>
      <vt:lpstr>Foreign Films</vt:lpstr>
      <vt:lpstr>Spirited Away Plot</vt:lpstr>
      <vt:lpstr>Life is Beautiful Plot</vt:lpstr>
      <vt:lpstr>Importance of Foreign Films</vt:lpstr>
      <vt:lpstr>Importance behind Spirited Away &amp; Life is Beautiful</vt:lpstr>
      <vt:lpstr>Comparing American Films to Foreign Films</vt:lpstr>
      <vt:lpstr>Conclusion</vt:lpstr>
      <vt:lpstr>Works Cited</vt:lpstr>
    </vt:vector>
  </TitlesOfParts>
  <Company>Millersville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Library</dc:creator>
  <cp:lastModifiedBy>Library</cp:lastModifiedBy>
  <cp:revision>15</cp:revision>
  <dcterms:created xsi:type="dcterms:W3CDTF">2015-12-10T14:09:20Z</dcterms:created>
  <dcterms:modified xsi:type="dcterms:W3CDTF">2015-12-10T17:23:08Z</dcterms:modified>
</cp:coreProperties>
</file>