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Lst>
  <p:handoutMasterIdLst>
    <p:handoutMasterId r:id="rId9"/>
  </p:handoutMasterIdLst>
  <p:sldIdLst>
    <p:sldId id="256" r:id="rId2"/>
    <p:sldId id="257" r:id="rId3"/>
    <p:sldId id="258" r:id="rId4"/>
    <p:sldId id="259" r:id="rId5"/>
    <p:sldId id="262" r:id="rId6"/>
    <p:sldId id="261" r:id="rId7"/>
    <p:sldId id="263" r:id="rId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02" y="-2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2B06A702-590F-4ED7-BF88-B8E17472B53C}" type="datetimeFigureOut">
              <a:rPr lang="en-US" smtClean="0"/>
              <a:t>12/2/2015</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72BF7CC4-94A3-41C8-84B7-C7AF035B2EDC}" type="slidenum">
              <a:rPr lang="en-US" smtClean="0"/>
              <a:t>‹#›</a:t>
            </a:fld>
            <a:endParaRPr lang="en-US"/>
          </a:p>
        </p:txBody>
      </p:sp>
    </p:spTree>
    <p:extLst>
      <p:ext uri="{BB962C8B-B14F-4D97-AF65-F5344CB8AC3E}">
        <p14:creationId xmlns:p14="http://schemas.microsoft.com/office/powerpoint/2010/main" val="311797769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3872B9-5986-490A-8305-EDE98693A47F}"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426705549"/>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31252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650515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48158B16-326F-4371-9A62-66B1BC728505}"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7424459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4247290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A3872B9-5986-490A-8305-EDE98693A47F}"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8283011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A3872B9-5986-490A-8305-EDE98693A47F}"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1763762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3872B9-5986-490A-8305-EDE98693A47F}"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1496812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4A3872B9-5986-490A-8305-EDE98693A47F}" type="datetimeFigureOut">
              <a:rPr lang="en-US" smtClean="0"/>
              <a:t>12/2/2015</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48158B16-326F-4371-9A62-66B1BC728505}" type="slidenum">
              <a:rPr lang="en-US" smtClean="0"/>
              <a:t>‹#›</a:t>
            </a:fld>
            <a:endParaRPr lang="en-US"/>
          </a:p>
        </p:txBody>
      </p:sp>
    </p:spTree>
    <p:extLst>
      <p:ext uri="{BB962C8B-B14F-4D97-AF65-F5344CB8AC3E}">
        <p14:creationId xmlns:p14="http://schemas.microsoft.com/office/powerpoint/2010/main" val="1549552911"/>
      </p:ext>
    </p:extLst>
  </p:cSld>
  <p:clrMapOvr>
    <a:masterClrMapping/>
  </p:clrMapOvr>
  <p:extLst>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A3872B9-5986-490A-8305-EDE98693A47F}"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37466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3872B9-5986-490A-8305-EDE98693A47F}"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3741214386"/>
      </p:ext>
    </p:extLst>
  </p:cSld>
  <p:clrMapOvr>
    <a:masterClrMapping/>
  </p:clrMapOvr>
  <p:extLst>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205286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A3872B9-5986-490A-8305-EDE98693A47F}"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1850810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A3872B9-5986-490A-8305-EDE98693A47F}"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1616677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4A3872B9-5986-490A-8305-EDE98693A47F}"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1856694650"/>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3239081523"/>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3872B9-5986-490A-8305-EDE98693A47F}"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158B16-326F-4371-9A62-66B1BC728505}" type="slidenum">
              <a:rPr lang="en-US" smtClean="0"/>
              <a:t>‹#›</a:t>
            </a:fld>
            <a:endParaRPr lang="en-US"/>
          </a:p>
        </p:txBody>
      </p:sp>
    </p:spTree>
    <p:extLst>
      <p:ext uri="{BB962C8B-B14F-4D97-AF65-F5344CB8AC3E}">
        <p14:creationId xmlns:p14="http://schemas.microsoft.com/office/powerpoint/2010/main" val="2679074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A3872B9-5986-490A-8305-EDE98693A47F}" type="datetimeFigureOut">
              <a:rPr lang="en-US" smtClean="0"/>
              <a:t>12/2/2015</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48158B16-326F-4371-9A62-66B1BC728505}" type="slidenum">
              <a:rPr lang="en-US" smtClean="0"/>
              <a:t>‹#›</a:t>
            </a:fld>
            <a:endParaRPr lang="en-US"/>
          </a:p>
        </p:txBody>
      </p:sp>
    </p:spTree>
    <p:extLst>
      <p:ext uri="{BB962C8B-B14F-4D97-AF65-F5344CB8AC3E}">
        <p14:creationId xmlns:p14="http://schemas.microsoft.com/office/powerpoint/2010/main" val="809913281"/>
      </p:ext>
    </p:extLst>
  </p:cSld>
  <p:clrMap bg1="dk1" tx1="lt1" bg2="dk2" tx2="lt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 id="2147483895" r:id="rId13"/>
    <p:sldLayoutId id="2147483896" r:id="rId14"/>
    <p:sldLayoutId id="2147483897" r:id="rId15"/>
    <p:sldLayoutId id="2147483898" r:id="rId16"/>
    <p:sldLayoutId id="2147483899"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18718" y="243044"/>
            <a:ext cx="4389120" cy="2286000"/>
          </a:xfrm>
        </p:spPr>
        <p:txBody>
          <a:bodyPr anchor="ctr">
            <a:noAutofit/>
          </a:bodyPr>
          <a:lstStyle/>
          <a:p>
            <a:pPr algn="ctr"/>
            <a:r>
              <a:rPr lang="en-US" sz="7200" b="1" dirty="0" smtClean="0">
                <a:latin typeface="Trebuchet MS" panose="020B0603020202020204" pitchFamily="34" charset="0"/>
              </a:rPr>
              <a:t>JURASSIC </a:t>
            </a:r>
            <a:br>
              <a:rPr lang="en-US" sz="7200" b="1" dirty="0" smtClean="0">
                <a:latin typeface="Trebuchet MS" panose="020B0603020202020204" pitchFamily="34" charset="0"/>
              </a:rPr>
            </a:br>
            <a:r>
              <a:rPr lang="en-US" sz="7200" b="1" dirty="0" smtClean="0">
                <a:latin typeface="Trebuchet MS" panose="020B0603020202020204" pitchFamily="34" charset="0"/>
              </a:rPr>
              <a:t>WORLD</a:t>
            </a:r>
            <a:endParaRPr lang="en-US" sz="7200" b="1" dirty="0">
              <a:latin typeface="Trebuchet MS" panose="020B0603020202020204" pitchFamily="34" charset="0"/>
            </a:endParaRPr>
          </a:p>
        </p:txBody>
      </p:sp>
      <p:sp>
        <p:nvSpPr>
          <p:cNvPr id="3" name="Subtitle 2"/>
          <p:cNvSpPr>
            <a:spLocks noGrp="1"/>
          </p:cNvSpPr>
          <p:nvPr>
            <p:ph type="subTitle" idx="1"/>
          </p:nvPr>
        </p:nvSpPr>
        <p:spPr>
          <a:xfrm>
            <a:off x="7093038" y="5606634"/>
            <a:ext cx="3840480" cy="1005840"/>
          </a:xfrm>
        </p:spPr>
        <p:txBody>
          <a:bodyPr anchor="ctr">
            <a:noAutofit/>
          </a:bodyPr>
          <a:lstStyle/>
          <a:p>
            <a:pPr algn="ctr">
              <a:spcBef>
                <a:spcPts val="600"/>
              </a:spcBef>
            </a:pPr>
            <a:r>
              <a:rPr lang="en-US" sz="2400" b="1" dirty="0" smtClean="0">
                <a:latin typeface="Trebuchet MS" panose="020B0603020202020204" pitchFamily="34" charset="0"/>
              </a:rPr>
              <a:t>Presented by:</a:t>
            </a:r>
          </a:p>
          <a:p>
            <a:pPr algn="ctr">
              <a:spcBef>
                <a:spcPts val="600"/>
              </a:spcBef>
            </a:pPr>
            <a:r>
              <a:rPr lang="en-US" sz="2400" b="1" dirty="0" smtClean="0">
                <a:latin typeface="Trebuchet MS" panose="020B0603020202020204" pitchFamily="34" charset="0"/>
              </a:rPr>
              <a:t>Mark Kevin Stallman Jr.</a:t>
            </a:r>
            <a:endParaRPr lang="en-US" sz="2400" b="1" dirty="0">
              <a:latin typeface="Trebuchet MS" panose="020B0603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2543" y="211674"/>
            <a:ext cx="4524564" cy="6400800"/>
          </a:xfrm>
          <a:prstGeom prst="rect">
            <a:avLst/>
          </a:prstGeom>
          <a:ln w="57150" cap="sq">
            <a:solidFill>
              <a:schemeClr val="tx1">
                <a:lumMod val="50000"/>
              </a:schemeClr>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876758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8000">
        <p15:prstTrans prst="curtains"/>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5471" y="778986"/>
            <a:ext cx="9613861" cy="1080938"/>
          </a:xfrm>
        </p:spPr>
        <p:txBody>
          <a:bodyPr anchor="ctr">
            <a:normAutofit/>
          </a:bodyPr>
          <a:lstStyle/>
          <a:p>
            <a:pPr algn="ctr"/>
            <a:r>
              <a:rPr lang="en-US" sz="6000" b="1" dirty="0" smtClean="0">
                <a:solidFill>
                  <a:schemeClr val="tx1"/>
                </a:solidFill>
                <a:latin typeface="Trebuchet MS" panose="020B0603020202020204" pitchFamily="34" charset="0"/>
              </a:rPr>
              <a:t>Cast and Directors</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341222" y="2101008"/>
            <a:ext cx="7772400" cy="4572000"/>
          </a:xfrm>
        </p:spPr>
        <p:txBody>
          <a:bodyPr numCol="1" anchor="ctr">
            <a:noAutofit/>
          </a:bodyPr>
          <a:lstStyle/>
          <a:p>
            <a:pPr marL="0" indent="0" algn="ctr">
              <a:lnSpc>
                <a:spcPct val="120000"/>
              </a:lnSpc>
              <a:spcBef>
                <a:spcPts val="600"/>
              </a:spcBef>
              <a:buNone/>
            </a:pPr>
            <a:r>
              <a:rPr lang="en-US" sz="1800" dirty="0" smtClean="0">
                <a:solidFill>
                  <a:schemeClr val="tx1"/>
                </a:solidFill>
                <a:latin typeface="Trebuchet MS" panose="020B0603020202020204" pitchFamily="34" charset="0"/>
              </a:rPr>
              <a:t>Directed By: Colin Trevorrow</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Produced By: Frank Marshall and Patrick Crowley</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Story By: Rick Jaffa and Amanda Silver</a:t>
            </a:r>
            <a:endParaRPr lang="en-US" sz="1800" dirty="0">
              <a:solidFill>
                <a:schemeClr val="tx1"/>
              </a:solidFill>
              <a:latin typeface="Trebuchet MS" panose="020B0603020202020204" pitchFamily="34" charset="0"/>
            </a:endParaRPr>
          </a:p>
          <a:p>
            <a:pPr marL="0" indent="0" algn="ctr">
              <a:lnSpc>
                <a:spcPct val="120000"/>
              </a:lnSpc>
              <a:spcBef>
                <a:spcPts val="600"/>
              </a:spcBef>
              <a:buNone/>
            </a:pPr>
            <a:r>
              <a:rPr lang="en-US" sz="1800" u="sng" dirty="0" smtClean="0">
                <a:solidFill>
                  <a:schemeClr val="tx1"/>
                </a:solidFill>
                <a:latin typeface="Trebuchet MS" panose="020B0603020202020204" pitchFamily="34" charset="0"/>
              </a:rPr>
              <a:t>Actors for this Film</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Chris Pratt – Owen Grady (Velociraptor Expert and Trainer)</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Bryan Dallas Howard – Claire Dearing (Jurassic World Operations Manager)</a:t>
            </a:r>
          </a:p>
          <a:p>
            <a:pPr marL="0" indent="0" algn="ctr">
              <a:lnSpc>
                <a:spcPct val="120000"/>
              </a:lnSpc>
              <a:spcBef>
                <a:spcPts val="600"/>
              </a:spcBef>
              <a:buNone/>
            </a:pPr>
            <a:r>
              <a:rPr lang="en-US" sz="1800" dirty="0" err="1" smtClean="0">
                <a:solidFill>
                  <a:schemeClr val="tx1"/>
                </a:solidFill>
                <a:latin typeface="Trebuchet MS" panose="020B0603020202020204" pitchFamily="34" charset="0"/>
              </a:rPr>
              <a:t>Irrfan</a:t>
            </a:r>
            <a:r>
              <a:rPr lang="en-US" sz="1800" dirty="0" smtClean="0">
                <a:solidFill>
                  <a:schemeClr val="tx1"/>
                </a:solidFill>
                <a:latin typeface="Trebuchet MS" panose="020B0603020202020204" pitchFamily="34" charset="0"/>
              </a:rPr>
              <a:t> Khan – Simon </a:t>
            </a:r>
            <a:r>
              <a:rPr lang="en-US" sz="1800" dirty="0" err="1" smtClean="0">
                <a:solidFill>
                  <a:schemeClr val="tx1"/>
                </a:solidFill>
                <a:latin typeface="Trebuchet MS" panose="020B0603020202020204" pitchFamily="34" charset="0"/>
              </a:rPr>
              <a:t>Masran</a:t>
            </a:r>
            <a:r>
              <a:rPr lang="en-US" sz="1800" dirty="0" smtClean="0">
                <a:solidFill>
                  <a:schemeClr val="tx1"/>
                </a:solidFill>
                <a:latin typeface="Trebuchet MS" panose="020B0603020202020204" pitchFamily="34" charset="0"/>
              </a:rPr>
              <a:t> (The owner of Jurassic World)</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Vincent </a:t>
            </a:r>
            <a:r>
              <a:rPr lang="en-US" sz="1800" dirty="0" err="1" smtClean="0">
                <a:solidFill>
                  <a:schemeClr val="tx1"/>
                </a:solidFill>
                <a:latin typeface="Trebuchet MS" panose="020B0603020202020204" pitchFamily="34" charset="0"/>
              </a:rPr>
              <a:t>D’Onofrio</a:t>
            </a:r>
            <a:r>
              <a:rPr lang="en-US" sz="1800" dirty="0" smtClean="0">
                <a:solidFill>
                  <a:schemeClr val="tx1"/>
                </a:solidFill>
                <a:latin typeface="Trebuchet MS" panose="020B0603020202020204" pitchFamily="34" charset="0"/>
              </a:rPr>
              <a:t> – Vic Hoskins (Head of </a:t>
            </a:r>
            <a:r>
              <a:rPr lang="en-US" sz="1800" dirty="0" err="1" smtClean="0">
                <a:solidFill>
                  <a:schemeClr val="tx1"/>
                </a:solidFill>
                <a:latin typeface="Trebuchet MS" panose="020B0603020202020204" pitchFamily="34" charset="0"/>
              </a:rPr>
              <a:t>InGen</a:t>
            </a:r>
            <a:r>
              <a:rPr lang="en-US" sz="1800" dirty="0" smtClean="0">
                <a:solidFill>
                  <a:schemeClr val="tx1"/>
                </a:solidFill>
                <a:latin typeface="Trebuchet MS" panose="020B0603020202020204" pitchFamily="34" charset="0"/>
              </a:rPr>
              <a:t> security Operations)</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Ty Simpkins – Gray Mitchell (Younger Brother and Claire’s Nephew)</a:t>
            </a:r>
          </a:p>
          <a:p>
            <a:pPr marL="0" indent="0" algn="ctr">
              <a:lnSpc>
                <a:spcPct val="120000"/>
              </a:lnSpc>
              <a:spcBef>
                <a:spcPts val="600"/>
              </a:spcBef>
              <a:buNone/>
            </a:pPr>
            <a:r>
              <a:rPr lang="en-US" sz="1800" dirty="0" smtClean="0">
                <a:solidFill>
                  <a:schemeClr val="tx1"/>
                </a:solidFill>
                <a:latin typeface="Trebuchet MS" panose="020B0603020202020204" pitchFamily="34" charset="0"/>
              </a:rPr>
              <a:t>Nick Robinson – Zack Mitchell (Older Brother and Claire’s Nephew)</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51756" y="2302481"/>
            <a:ext cx="1237854" cy="2057400"/>
          </a:xfrm>
          <a:prstGeom prst="rect">
            <a:avLst/>
          </a:prstGeom>
          <a:ln w="38100">
            <a:solidFill>
              <a:schemeClr val="tx1">
                <a:lumMod val="50000"/>
              </a:schemeClr>
            </a:solidFill>
          </a:ln>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814" r="33622"/>
          <a:stretch/>
        </p:blipFill>
        <p:spPr>
          <a:xfrm>
            <a:off x="10300705" y="4310673"/>
            <a:ext cx="1514555" cy="2057400"/>
          </a:xfrm>
          <a:prstGeom prst="rect">
            <a:avLst/>
          </a:prstGeom>
          <a:ln w="38100">
            <a:solidFill>
              <a:schemeClr val="tx1">
                <a:lumMod val="50000"/>
              </a:schemeClr>
            </a:solidFill>
          </a:ln>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18957" r="12471"/>
          <a:stretch/>
        </p:blipFill>
        <p:spPr>
          <a:xfrm>
            <a:off x="8367071" y="4653576"/>
            <a:ext cx="1645920" cy="1714497"/>
          </a:xfrm>
          <a:prstGeom prst="rect">
            <a:avLst/>
          </a:prstGeom>
          <a:ln w="38100">
            <a:solidFill>
              <a:schemeClr val="tx1">
                <a:lumMod val="50000"/>
              </a:schemeClr>
            </a:solidFill>
          </a:ln>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26096" r="28581"/>
          <a:stretch/>
        </p:blipFill>
        <p:spPr>
          <a:xfrm>
            <a:off x="9993048" y="2302481"/>
            <a:ext cx="1762052" cy="1737360"/>
          </a:xfrm>
          <a:prstGeom prst="rect">
            <a:avLst/>
          </a:prstGeom>
          <a:ln w="38100">
            <a:solidFill>
              <a:schemeClr val="tx1">
                <a:lumMod val="50000"/>
              </a:schemeClr>
            </a:solidFill>
          </a:ln>
        </p:spPr>
      </p:pic>
    </p:spTree>
    <p:extLst>
      <p:ext uri="{BB962C8B-B14F-4D97-AF65-F5344CB8AC3E}">
        <p14:creationId xmlns:p14="http://schemas.microsoft.com/office/powerpoint/2010/main" val="205369007"/>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6000" b="1" dirty="0" smtClean="0">
                <a:solidFill>
                  <a:schemeClr val="tx1"/>
                </a:solidFill>
                <a:latin typeface="Trebuchet MS" panose="020B0603020202020204" pitchFamily="34" charset="0"/>
              </a:rPr>
              <a:t>Reception</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266814" y="2126507"/>
            <a:ext cx="8229600" cy="4572000"/>
          </a:xfrm>
        </p:spPr>
        <p:txBody>
          <a:bodyPr numCol="1" anchor="ctr">
            <a:normAutofit/>
          </a:bodyPr>
          <a:lstStyle/>
          <a:p>
            <a:pPr>
              <a:lnSpc>
                <a:spcPct val="120000"/>
              </a:lnSpc>
              <a:spcBef>
                <a:spcPts val="600"/>
              </a:spcBef>
            </a:pPr>
            <a:r>
              <a:rPr lang="en-US" sz="1800" dirty="0">
                <a:latin typeface="Trebuchet MS" panose="020B0603020202020204" pitchFamily="34" charset="0"/>
              </a:rPr>
              <a:t>This film is considered as the third highest-grossing film of all time in North America and the world and the highest-grossing film of 2015. </a:t>
            </a:r>
          </a:p>
          <a:p>
            <a:pPr>
              <a:lnSpc>
                <a:spcPct val="120000"/>
              </a:lnSpc>
              <a:spcBef>
                <a:spcPts val="600"/>
              </a:spcBef>
            </a:pPr>
            <a:r>
              <a:rPr lang="en-US" sz="1800" dirty="0">
                <a:latin typeface="Trebuchet MS" panose="020B0603020202020204" pitchFamily="34" charset="0"/>
              </a:rPr>
              <a:t>Jurassic World has grossed $651.8 million in North America and $1.014 billion in other countries for a worldwide total of over $1.666 billion as of November 1</a:t>
            </a:r>
            <a:r>
              <a:rPr lang="en-US" sz="1800" baseline="30000" dirty="0">
                <a:latin typeface="Trebuchet MS" panose="020B0603020202020204" pitchFamily="34" charset="0"/>
              </a:rPr>
              <a:t>st</a:t>
            </a:r>
            <a:r>
              <a:rPr lang="en-US" sz="1800" dirty="0">
                <a:latin typeface="Trebuchet MS" panose="020B0603020202020204" pitchFamily="34" charset="0"/>
              </a:rPr>
              <a:t>, 2015.</a:t>
            </a:r>
          </a:p>
          <a:p>
            <a:pPr>
              <a:lnSpc>
                <a:spcPct val="120000"/>
              </a:lnSpc>
              <a:spcBef>
                <a:spcPts val="600"/>
              </a:spcBef>
            </a:pPr>
            <a:r>
              <a:rPr lang="en-US" sz="1800" dirty="0">
                <a:latin typeface="Trebuchet MS" panose="020B0603020202020204" pitchFamily="34" charset="0"/>
              </a:rPr>
              <a:t>Jurassic World won the 2015 Hollywood Film Award for Visual Effects of the Year (Done by: Tim Alexander).</a:t>
            </a:r>
          </a:p>
          <a:p>
            <a:pPr>
              <a:lnSpc>
                <a:spcPct val="120000"/>
              </a:lnSpc>
              <a:spcBef>
                <a:spcPts val="600"/>
              </a:spcBef>
            </a:pPr>
            <a:r>
              <a:rPr lang="en-US" sz="1800" dirty="0">
                <a:latin typeface="Trebuchet MS" panose="020B0603020202020204" pitchFamily="34" charset="0"/>
              </a:rPr>
              <a:t>On five different occasions, this film was nominated in the 2015 Teen Choice Awards for Choice Movie: Villain (Vincent </a:t>
            </a:r>
            <a:r>
              <a:rPr lang="en-US" sz="1800" dirty="0" err="1">
                <a:latin typeface="Trebuchet MS" panose="020B0603020202020204" pitchFamily="34" charset="0"/>
              </a:rPr>
              <a:t>D’Onofrio</a:t>
            </a:r>
            <a:r>
              <a:rPr lang="en-US" sz="1800" dirty="0">
                <a:latin typeface="Trebuchet MS" panose="020B0603020202020204" pitchFamily="34" charset="0"/>
              </a:rPr>
              <a:t>), Choice Summer Movie, Choice Summer Movie Star: Male (Chris Pratt), Choice Summer Movie Star: Female (Bryce Dallas Howard), and Choice Movie: Hissy Fit (Bryce Dallas Howard) </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2035" y="2301009"/>
            <a:ext cx="2743200" cy="1543050"/>
          </a:xfrm>
          <a:prstGeom prst="rect">
            <a:avLst/>
          </a:prstGeom>
          <a:ln w="38100">
            <a:solidFill>
              <a:schemeClr val="tx1">
                <a:lumMod val="50000"/>
              </a:schemeClr>
            </a:solidFill>
          </a:ln>
        </p:spPr>
      </p:pic>
      <p:sp>
        <p:nvSpPr>
          <p:cNvPr id="5" name="TextBox 4"/>
          <p:cNvSpPr txBox="1"/>
          <p:nvPr/>
        </p:nvSpPr>
        <p:spPr>
          <a:xfrm>
            <a:off x="8597715" y="3892908"/>
            <a:ext cx="3291840" cy="457200"/>
          </a:xfrm>
          <a:prstGeom prst="rect">
            <a:avLst/>
          </a:prstGeom>
          <a:noFill/>
        </p:spPr>
        <p:txBody>
          <a:bodyPr wrap="square" rtlCol="0">
            <a:spAutoFit/>
          </a:bodyPr>
          <a:lstStyle/>
          <a:p>
            <a:pPr algn="ctr"/>
            <a:r>
              <a:rPr lang="en-US" sz="1200" dirty="0"/>
              <a:t>Tim Alexander accepting the 2015 Hollywood Film Award for Visual Effects of the Year</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14935" y="4443027"/>
            <a:ext cx="2057400" cy="1524971"/>
          </a:xfrm>
          <a:prstGeom prst="rect">
            <a:avLst/>
          </a:prstGeom>
          <a:ln w="38100">
            <a:solidFill>
              <a:schemeClr val="tx1">
                <a:lumMod val="50000"/>
              </a:schemeClr>
            </a:solidFill>
          </a:ln>
        </p:spPr>
      </p:pic>
      <p:sp>
        <p:nvSpPr>
          <p:cNvPr id="7" name="TextBox 6"/>
          <p:cNvSpPr txBox="1"/>
          <p:nvPr/>
        </p:nvSpPr>
        <p:spPr>
          <a:xfrm>
            <a:off x="8780595" y="6011043"/>
            <a:ext cx="2926080" cy="646331"/>
          </a:xfrm>
          <a:prstGeom prst="rect">
            <a:avLst/>
          </a:prstGeom>
          <a:noFill/>
        </p:spPr>
        <p:txBody>
          <a:bodyPr wrap="square" rtlCol="0">
            <a:spAutoFit/>
          </a:bodyPr>
          <a:lstStyle/>
          <a:p>
            <a:pPr algn="ctr"/>
            <a:r>
              <a:rPr lang="en-US" sz="1200" dirty="0"/>
              <a:t>Chris Pratt was nominated in the 2015 Teen Choice Awards for Choice Summer Movie Star: Male Actor</a:t>
            </a:r>
          </a:p>
        </p:txBody>
      </p:sp>
    </p:spTree>
    <p:extLst>
      <p:ext uri="{BB962C8B-B14F-4D97-AF65-F5344CB8AC3E}">
        <p14:creationId xmlns:p14="http://schemas.microsoft.com/office/powerpoint/2010/main" val="2528248509"/>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6000" b="1" dirty="0" smtClean="0">
                <a:solidFill>
                  <a:schemeClr val="tx1"/>
                </a:solidFill>
                <a:latin typeface="Trebuchet MS" panose="020B0603020202020204" pitchFamily="34" charset="0"/>
              </a:rPr>
              <a:t>Storyline</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211089" y="2118627"/>
            <a:ext cx="8229600" cy="4572000"/>
          </a:xfrm>
        </p:spPr>
        <p:txBody>
          <a:bodyPr numCol="1" anchor="ctr">
            <a:noAutofit/>
          </a:bodyPr>
          <a:lstStyle/>
          <a:p>
            <a:pPr>
              <a:lnSpc>
                <a:spcPct val="110000"/>
              </a:lnSpc>
              <a:spcBef>
                <a:spcPts val="0"/>
              </a:spcBef>
              <a:spcAft>
                <a:spcPts val="600"/>
              </a:spcAft>
            </a:pPr>
            <a:r>
              <a:rPr lang="en-US" sz="1800" dirty="0" smtClean="0"/>
              <a:t>The film starts off with two brothers named Gray and Zach traveling to the coast of Costa Rica to visit their aunt Claire, who happens to be the manager for a large theme park called Jurassic World.  Claire’s personal struggle was choosing between spending quality time with her nephews or climbing the corporate ladder of success. </a:t>
            </a:r>
          </a:p>
          <a:p>
            <a:pPr>
              <a:lnSpc>
                <a:spcPct val="100000"/>
              </a:lnSpc>
              <a:spcBef>
                <a:spcPts val="0"/>
              </a:spcBef>
              <a:spcAft>
                <a:spcPts val="600"/>
              </a:spcAft>
            </a:pPr>
            <a:r>
              <a:rPr lang="en-US" sz="1800" dirty="0" smtClean="0"/>
              <a:t>Even though Jurassic World was a greater success than it’s original predecessor Jurassic Park, the park’s scientists who genetically engineered a new dinosaur have once again broken scientific </a:t>
            </a:r>
            <a:r>
              <a:rPr lang="en-US" sz="1800" dirty="0"/>
              <a:t>a</a:t>
            </a:r>
            <a:r>
              <a:rPr lang="en-US" sz="1800" dirty="0" smtClean="0"/>
              <a:t>nd ethical boundaries in order to satisfy their customers and to raise the park’s attendance.</a:t>
            </a:r>
          </a:p>
          <a:p>
            <a:pPr>
              <a:lnSpc>
                <a:spcPct val="100000"/>
              </a:lnSpc>
              <a:spcBef>
                <a:spcPts val="0"/>
              </a:spcBef>
              <a:spcAft>
                <a:spcPts val="600"/>
              </a:spcAft>
            </a:pPr>
            <a:r>
              <a:rPr lang="en-US" sz="1800" dirty="0" smtClean="0"/>
              <a:t>The main storyline for this film revolves </a:t>
            </a:r>
            <a:r>
              <a:rPr lang="en-US" sz="1800" dirty="0"/>
              <a:t>a</a:t>
            </a:r>
            <a:r>
              <a:rPr lang="en-US" sz="1800" dirty="0" smtClean="0"/>
              <a:t>round a hybrid dinosaur called the </a:t>
            </a:r>
            <a:r>
              <a:rPr lang="en-US" sz="1800" dirty="0" err="1" smtClean="0"/>
              <a:t>Indominus</a:t>
            </a:r>
            <a:r>
              <a:rPr lang="en-US" sz="1800" dirty="0" smtClean="0"/>
              <a:t> Rex, which was created by genetic modification, causing a massive amount of chaos for the theme park after escaping from it’s own enclosure, killing several security and staff members, and killing other dinosaurs in order to establish himself as the apex predator.</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5560" y="2543006"/>
            <a:ext cx="3200400" cy="1801461"/>
          </a:xfrm>
          <a:prstGeom prst="rect">
            <a:avLst/>
          </a:prstGeom>
          <a:ln w="38100">
            <a:solidFill>
              <a:schemeClr val="tx1">
                <a:lumMod val="50000"/>
              </a:schemeClr>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5560" y="4709860"/>
            <a:ext cx="3200400" cy="1600200"/>
          </a:xfrm>
          <a:prstGeom prst="rect">
            <a:avLst/>
          </a:prstGeom>
          <a:ln w="38100">
            <a:solidFill>
              <a:schemeClr val="tx1">
                <a:lumMod val="50000"/>
              </a:schemeClr>
            </a:solidFill>
          </a:ln>
        </p:spPr>
      </p:pic>
    </p:spTree>
    <p:extLst>
      <p:ext uri="{BB962C8B-B14F-4D97-AF65-F5344CB8AC3E}">
        <p14:creationId xmlns:p14="http://schemas.microsoft.com/office/powerpoint/2010/main" val="840869965"/>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6000" b="1" dirty="0" smtClean="0">
                <a:solidFill>
                  <a:schemeClr val="tx1"/>
                </a:solidFill>
                <a:latin typeface="Trebuchet MS" panose="020B0603020202020204" pitchFamily="34" charset="0"/>
              </a:rPr>
              <a:t>My Perspective</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283279" y="2112191"/>
            <a:ext cx="8229600" cy="4572000"/>
          </a:xfrm>
        </p:spPr>
        <p:txBody>
          <a:bodyPr numCol="1" anchor="ctr">
            <a:normAutofit/>
          </a:bodyPr>
          <a:lstStyle/>
          <a:p>
            <a:pPr>
              <a:lnSpc>
                <a:spcPct val="120000"/>
              </a:lnSpc>
              <a:spcBef>
                <a:spcPts val="0"/>
              </a:spcBef>
              <a:spcAft>
                <a:spcPts val="600"/>
              </a:spcAft>
            </a:pPr>
            <a:r>
              <a:rPr lang="en-US" sz="1800" dirty="0" smtClean="0"/>
              <a:t>Jurassic World is the fourth movie in the Jurassic Park series.  </a:t>
            </a:r>
          </a:p>
          <a:p>
            <a:pPr>
              <a:lnSpc>
                <a:spcPct val="120000"/>
              </a:lnSpc>
              <a:spcBef>
                <a:spcPts val="0"/>
              </a:spcBef>
              <a:spcAft>
                <a:spcPts val="600"/>
              </a:spcAft>
            </a:pPr>
            <a:r>
              <a:rPr lang="en-US" sz="1800" dirty="0" smtClean="0"/>
              <a:t>The same storyline from the original film was used where the theme park was getting destroyed by several dinosaurs and several guests and staff members got either killed or eaten while trying to escape from certain harm.</a:t>
            </a:r>
          </a:p>
          <a:p>
            <a:pPr>
              <a:lnSpc>
                <a:spcPct val="120000"/>
              </a:lnSpc>
              <a:spcBef>
                <a:spcPts val="0"/>
              </a:spcBef>
              <a:spcAft>
                <a:spcPts val="600"/>
              </a:spcAft>
            </a:pPr>
            <a:r>
              <a:rPr lang="en-US" sz="1800" dirty="0" smtClean="0"/>
              <a:t>The 1992 Jeep Wrangler Sahara that Zack and Gray Mitchell were driving in order to return to the theme park was used in this film to show a link to it’s original film Jurassic Park (1993).</a:t>
            </a:r>
          </a:p>
          <a:p>
            <a:pPr>
              <a:lnSpc>
                <a:spcPct val="120000"/>
              </a:lnSpc>
              <a:spcBef>
                <a:spcPts val="0"/>
              </a:spcBef>
              <a:spcAft>
                <a:spcPts val="600"/>
              </a:spcAft>
            </a:pPr>
            <a:r>
              <a:rPr lang="en-US" sz="1800" dirty="0" smtClean="0"/>
              <a:t>The reasons why Vic Hoskins became a villain throughout this film was that Simon Masrani got killed along with the co-pilot and the gunner in a helicopter accident and that he and his workers were caught stealing dinosaur DNA samples during the evacuation protocols.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84654" y="2267952"/>
            <a:ext cx="2743200" cy="1543050"/>
          </a:xfrm>
          <a:prstGeom prst="rect">
            <a:avLst/>
          </a:prstGeom>
          <a:ln w="38100">
            <a:solidFill>
              <a:schemeClr val="tx1">
                <a:lumMod val="50000"/>
              </a:schemeClr>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84654" y="4420501"/>
            <a:ext cx="2743200" cy="1543507"/>
          </a:xfrm>
          <a:prstGeom prst="rect">
            <a:avLst/>
          </a:prstGeom>
          <a:ln w="38100">
            <a:solidFill>
              <a:schemeClr val="tx1">
                <a:lumMod val="50000"/>
              </a:schemeClr>
            </a:solidFill>
          </a:ln>
        </p:spPr>
      </p:pic>
      <p:sp>
        <p:nvSpPr>
          <p:cNvPr id="6" name="TextBox 5"/>
          <p:cNvSpPr txBox="1"/>
          <p:nvPr/>
        </p:nvSpPr>
        <p:spPr>
          <a:xfrm>
            <a:off x="8610334" y="3859780"/>
            <a:ext cx="3291840" cy="461665"/>
          </a:xfrm>
          <a:prstGeom prst="rect">
            <a:avLst/>
          </a:prstGeom>
          <a:noFill/>
        </p:spPr>
        <p:txBody>
          <a:bodyPr wrap="square" rtlCol="0">
            <a:spAutoFit/>
          </a:bodyPr>
          <a:lstStyle/>
          <a:p>
            <a:pPr algn="ctr"/>
            <a:r>
              <a:rPr lang="en-US" sz="1200" dirty="0"/>
              <a:t>This 1992 Jeep Wrangler Sahara was used in Jurassic World with Zack Mitchell driving.</a:t>
            </a:r>
          </a:p>
        </p:txBody>
      </p:sp>
      <p:sp>
        <p:nvSpPr>
          <p:cNvPr id="8" name="TextBox 7"/>
          <p:cNvSpPr txBox="1"/>
          <p:nvPr/>
        </p:nvSpPr>
        <p:spPr>
          <a:xfrm>
            <a:off x="8770354" y="6011286"/>
            <a:ext cx="2971800" cy="646331"/>
          </a:xfrm>
          <a:prstGeom prst="rect">
            <a:avLst/>
          </a:prstGeom>
          <a:noFill/>
        </p:spPr>
        <p:txBody>
          <a:bodyPr wrap="square" rtlCol="0">
            <a:spAutoFit/>
          </a:bodyPr>
          <a:lstStyle/>
          <a:p>
            <a:pPr algn="ctr"/>
            <a:r>
              <a:rPr lang="en-US" sz="1200" dirty="0"/>
              <a:t>Owen Grady and Claire Dearing looking at a </a:t>
            </a:r>
            <a:r>
              <a:rPr lang="en-US" sz="1200" dirty="0" smtClean="0"/>
              <a:t>broken sphere </a:t>
            </a:r>
            <a:r>
              <a:rPr lang="en-US" sz="1200" dirty="0"/>
              <a:t>that Zack and Gray Mitchell escaped </a:t>
            </a:r>
            <a:r>
              <a:rPr lang="en-US" sz="1200" dirty="0" smtClean="0"/>
              <a:t>from. </a:t>
            </a:r>
            <a:endParaRPr lang="en-US" sz="1200" dirty="0"/>
          </a:p>
        </p:txBody>
      </p:sp>
    </p:spTree>
    <p:extLst>
      <p:ext uri="{BB962C8B-B14F-4D97-AF65-F5344CB8AC3E}">
        <p14:creationId xmlns:p14="http://schemas.microsoft.com/office/powerpoint/2010/main" val="3444413028"/>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6000" b="1" dirty="0" smtClean="0">
                <a:solidFill>
                  <a:schemeClr val="tx1"/>
                </a:solidFill>
                <a:latin typeface="Trebuchet MS" panose="020B0603020202020204" pitchFamily="34" charset="0"/>
              </a:rPr>
              <a:t>Questions from this Film</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319373" y="2100160"/>
            <a:ext cx="7315200" cy="4572000"/>
          </a:xfrm>
        </p:spPr>
        <p:txBody>
          <a:bodyPr numCol="1" anchor="ctr">
            <a:normAutofit/>
          </a:bodyPr>
          <a:lstStyle/>
          <a:p>
            <a:pPr>
              <a:lnSpc>
                <a:spcPct val="120000"/>
              </a:lnSpc>
              <a:spcBef>
                <a:spcPts val="0"/>
              </a:spcBef>
              <a:spcAft>
                <a:spcPts val="600"/>
              </a:spcAft>
            </a:pPr>
            <a:r>
              <a:rPr lang="en-US" sz="1800" dirty="0" smtClean="0"/>
              <a:t>What are the major concerns found from biological scientists studying DNA samples and creating a Dinosaur that is genetically-engineered?</a:t>
            </a:r>
          </a:p>
          <a:p>
            <a:pPr>
              <a:lnSpc>
                <a:spcPct val="120000"/>
              </a:lnSpc>
              <a:spcBef>
                <a:spcPts val="0"/>
              </a:spcBef>
              <a:spcAft>
                <a:spcPts val="600"/>
              </a:spcAft>
            </a:pPr>
            <a:r>
              <a:rPr lang="en-US" sz="1800" dirty="0" smtClean="0"/>
              <a:t>Before the Jurassic World theme park was open to the public, what lessons have we learned after the failures and chaotic events that happened from the original Jurassic Park?</a:t>
            </a:r>
          </a:p>
          <a:p>
            <a:pPr>
              <a:lnSpc>
                <a:spcPct val="120000"/>
              </a:lnSpc>
              <a:spcBef>
                <a:spcPts val="0"/>
              </a:spcBef>
              <a:spcAft>
                <a:spcPts val="600"/>
              </a:spcAft>
            </a:pPr>
            <a:r>
              <a:rPr lang="en-US" sz="1800" dirty="0" smtClean="0"/>
              <a:t>What type of camera angles should be used to portray a human being meeting face to face with a dinosaur?</a:t>
            </a:r>
          </a:p>
          <a:p>
            <a:pPr>
              <a:lnSpc>
                <a:spcPct val="120000"/>
              </a:lnSpc>
              <a:spcBef>
                <a:spcPts val="0"/>
              </a:spcBef>
              <a:spcAft>
                <a:spcPts val="600"/>
              </a:spcAft>
            </a:pPr>
            <a:r>
              <a:rPr lang="en-US" sz="1800" dirty="0" smtClean="0"/>
              <a:t>How is Natural lighting used throughout this movie to portray a human being getting killed or eaten by a dinosaur?</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0065" t="3577" r="18553" b="1228"/>
          <a:stretch/>
        </p:blipFill>
        <p:spPr>
          <a:xfrm>
            <a:off x="7815053" y="2695724"/>
            <a:ext cx="3930715" cy="3429000"/>
          </a:xfrm>
          <a:prstGeom prst="rect">
            <a:avLst/>
          </a:prstGeom>
          <a:ln w="38100">
            <a:solidFill>
              <a:schemeClr val="tx1">
                <a:lumMod val="50000"/>
              </a:schemeClr>
            </a:solidFill>
          </a:ln>
        </p:spPr>
      </p:pic>
    </p:spTree>
    <p:extLst>
      <p:ext uri="{BB962C8B-B14F-4D97-AF65-F5344CB8AC3E}">
        <p14:creationId xmlns:p14="http://schemas.microsoft.com/office/powerpoint/2010/main" val="2202179615"/>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6000" b="1" dirty="0" smtClean="0">
                <a:solidFill>
                  <a:schemeClr val="tx1"/>
                </a:solidFill>
                <a:latin typeface="Trebuchet MS" panose="020B0603020202020204" pitchFamily="34" charset="0"/>
              </a:rPr>
              <a:t>Resources Used</a:t>
            </a:r>
            <a:endParaRPr lang="en-US" sz="6000" b="1" dirty="0">
              <a:solidFill>
                <a:schemeClr val="tx1"/>
              </a:solidFill>
              <a:latin typeface="Trebuchet MS" panose="020B0603020202020204" pitchFamily="34" charset="0"/>
            </a:endParaRPr>
          </a:p>
        </p:txBody>
      </p:sp>
      <p:sp>
        <p:nvSpPr>
          <p:cNvPr id="4" name="Content Placeholder 3"/>
          <p:cNvSpPr>
            <a:spLocks noGrp="1"/>
          </p:cNvSpPr>
          <p:nvPr>
            <p:ph idx="1"/>
          </p:nvPr>
        </p:nvSpPr>
        <p:spPr>
          <a:xfrm>
            <a:off x="609600" y="2112192"/>
            <a:ext cx="10972800" cy="4572000"/>
          </a:xfrm>
        </p:spPr>
        <p:txBody>
          <a:bodyPr numCol="1" anchor="ctr">
            <a:normAutofit/>
          </a:bodyPr>
          <a:lstStyle/>
          <a:p>
            <a:pPr>
              <a:lnSpc>
                <a:spcPct val="120000"/>
              </a:lnSpc>
              <a:spcBef>
                <a:spcPts val="0"/>
              </a:spcBef>
              <a:spcAft>
                <a:spcPts val="600"/>
              </a:spcAft>
            </a:pPr>
            <a:r>
              <a:rPr lang="en-US" sz="2000" dirty="0"/>
              <a:t>Jurassic World. (2015, June 12). Retrieved November 17, 2015, from http://www.imdb.com/title/tt0369610/ </a:t>
            </a:r>
            <a:endParaRPr lang="en-US" sz="2000" dirty="0" smtClean="0"/>
          </a:p>
          <a:p>
            <a:pPr>
              <a:lnSpc>
                <a:spcPct val="120000"/>
              </a:lnSpc>
              <a:spcBef>
                <a:spcPts val="0"/>
              </a:spcBef>
              <a:spcAft>
                <a:spcPts val="600"/>
              </a:spcAft>
            </a:pPr>
            <a:r>
              <a:rPr lang="en-US" sz="2000" dirty="0" smtClean="0"/>
              <a:t>Jurassic </a:t>
            </a:r>
            <a:r>
              <a:rPr lang="en-US" sz="2000" dirty="0"/>
              <a:t>World | Movie Review | Plugged In. (</a:t>
            </a:r>
            <a:r>
              <a:rPr lang="en-US" sz="2000" dirty="0" err="1"/>
              <a:t>n.d.</a:t>
            </a:r>
            <a:r>
              <a:rPr lang="en-US" sz="2000" dirty="0"/>
              <a:t>). Retrieved November 17, 2015, from http://www.pluggedin.com/movie-reviews/jurassic-world </a:t>
            </a:r>
          </a:p>
          <a:p>
            <a:pPr>
              <a:lnSpc>
                <a:spcPct val="120000"/>
              </a:lnSpc>
              <a:spcBef>
                <a:spcPts val="0"/>
              </a:spcBef>
              <a:spcAft>
                <a:spcPts val="600"/>
              </a:spcAft>
            </a:pPr>
            <a:r>
              <a:rPr lang="en-US" sz="2000" dirty="0" err="1"/>
              <a:t>Foundas</a:t>
            </a:r>
            <a:r>
              <a:rPr lang="en-US" sz="2000" dirty="0"/>
              <a:t>, S. (2015, June 10). Film Review: 'Jurassic World' Retrieved November 17, 2015, from http://variety.com/2015/film/reviews/jurassic-world-film-review-1201515439/ </a:t>
            </a:r>
            <a:endParaRPr lang="en-US" sz="2000" dirty="0" smtClean="0"/>
          </a:p>
          <a:p>
            <a:pPr>
              <a:lnSpc>
                <a:spcPct val="120000"/>
              </a:lnSpc>
              <a:spcBef>
                <a:spcPts val="0"/>
              </a:spcBef>
              <a:spcAft>
                <a:spcPts val="600"/>
              </a:spcAft>
            </a:pPr>
            <a:r>
              <a:rPr lang="en-US" sz="2000" dirty="0"/>
              <a:t>Lang, B. (2015, June 14). 'Jurassic World': 5 Key Reasons It Was a Box Office Monster. Retrieved November 17, 2015, from http://variety.com/2015/film/news/jurassic-world-box-office-analysis-1201519396/ </a:t>
            </a:r>
          </a:p>
        </p:txBody>
      </p:sp>
    </p:spTree>
    <p:extLst>
      <p:ext uri="{BB962C8B-B14F-4D97-AF65-F5344CB8AC3E}">
        <p14:creationId xmlns:p14="http://schemas.microsoft.com/office/powerpoint/2010/main" val="1907110558"/>
      </p:ext>
    </p:extLst>
  </p:cSld>
  <p:clrMapOvr>
    <a:masterClrMapping/>
  </p:clrMapOvr>
  <mc:AlternateContent xmlns:mc="http://schemas.openxmlformats.org/markup-compatibility/2006" xmlns:p14="http://schemas.microsoft.com/office/powerpoint/2010/main">
    <mc:Choice Requires="p14">
      <p:transition spd="slow" p14:dur="250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erlin">
  <a:themeElements>
    <a:clrScheme name="Custom 3">
      <a:dk1>
        <a:srgbClr val="2C2C2C"/>
      </a:dk1>
      <a:lt1>
        <a:srgbClr val="E9E9E9"/>
      </a:lt1>
      <a:dk2>
        <a:srgbClr val="6B0000"/>
      </a:dk2>
      <a:lt2>
        <a:srgbClr val="E9E9E9"/>
      </a:lt2>
      <a:accent1>
        <a:srgbClr val="959595"/>
      </a:accent1>
      <a:accent2>
        <a:srgbClr val="7D1400"/>
      </a:accent2>
      <a:accent3>
        <a:srgbClr val="9B0000"/>
      </a:accent3>
      <a:accent4>
        <a:srgbClr val="3A0000"/>
      </a:accent4>
      <a:accent5>
        <a:srgbClr val="FF6161"/>
      </a:accent5>
      <a:accent6>
        <a:srgbClr val="818183"/>
      </a:accent6>
      <a:hlink>
        <a:srgbClr val="FFB0B0"/>
      </a:hlink>
      <a:folHlink>
        <a:srgbClr val="B2B2B2"/>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TM04033917[[fn=Berlin]]</Template>
  <TotalTime>1084</TotalTime>
  <Words>816</Words>
  <Application>Microsoft Office PowerPoint</Application>
  <PresentationFormat>Custom</PresentationFormat>
  <Paragraphs>42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Berlin</vt:lpstr>
      <vt:lpstr>JURASSIC  WORLD</vt:lpstr>
      <vt:lpstr>Cast and Directors</vt:lpstr>
      <vt:lpstr>Reception</vt:lpstr>
      <vt:lpstr>Storyline</vt:lpstr>
      <vt:lpstr>My Perspective</vt:lpstr>
      <vt:lpstr>Questions from this Film</vt:lpstr>
      <vt:lpstr>Resources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JURASSIC WORLD</dc:title>
  <dc:creator>Kevin Stallman</dc:creator>
  <cp:lastModifiedBy>user</cp:lastModifiedBy>
  <cp:revision>59</cp:revision>
  <cp:lastPrinted>2015-12-02T16:47:03Z</cp:lastPrinted>
  <dcterms:created xsi:type="dcterms:W3CDTF">2015-11-14T19:33:40Z</dcterms:created>
  <dcterms:modified xsi:type="dcterms:W3CDTF">2015-12-02T16:47:15Z</dcterms:modified>
</cp:coreProperties>
</file>