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handoutMasterIdLst>
    <p:handoutMasterId r:id="rId9"/>
  </p:handoutMasterIdLst>
  <p:sldIdLst>
    <p:sldId id="256" r:id="rId2"/>
    <p:sldId id="257" r:id="rId3"/>
    <p:sldId id="258" r:id="rId4"/>
    <p:sldId id="259" r:id="rId5"/>
    <p:sldId id="260" r:id="rId6"/>
    <p:sldId id="261" r:id="rId7"/>
    <p:sldId id="262" r:id="rId8"/>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7" d="100"/>
          <a:sy n="107" d="100"/>
        </p:scale>
        <p:origin x="-102" y="-21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D9D146A4-93A9-400F-A6BA-2C3207C50A5C}" type="datetimeFigureOut">
              <a:rPr lang="en-US" smtClean="0"/>
              <a:t>12/2/2015</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026B89B6-29CD-4AF4-A8E5-CB63B66F594B}" type="slidenum">
              <a:rPr lang="en-US" smtClean="0"/>
              <a:t>‹#›</a:t>
            </a:fld>
            <a:endParaRPr lang="en-US"/>
          </a:p>
        </p:txBody>
      </p:sp>
    </p:spTree>
    <p:extLst>
      <p:ext uri="{BB962C8B-B14F-4D97-AF65-F5344CB8AC3E}">
        <p14:creationId xmlns:p14="http://schemas.microsoft.com/office/powerpoint/2010/main" val="293204480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15354B08-BC3B-49C0-B14B-D71AE6018176}" type="datetimeFigureOut">
              <a:rPr lang="en-US" smtClean="0"/>
              <a:t>12/2/2015</a:t>
            </a:fld>
            <a:endParaRPr lang="en-US"/>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D8840DBA-E6B9-4D17-BAAC-52B9D9ABBC57}"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0152741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354B08-BC3B-49C0-B14B-D71AE6018176}"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40DBA-E6B9-4D17-BAAC-52B9D9ABBC57}" type="slidenum">
              <a:rPr lang="en-US" smtClean="0"/>
              <a:t>‹#›</a:t>
            </a:fld>
            <a:endParaRPr lang="en-US"/>
          </a:p>
        </p:txBody>
      </p:sp>
    </p:spTree>
    <p:extLst>
      <p:ext uri="{BB962C8B-B14F-4D97-AF65-F5344CB8AC3E}">
        <p14:creationId xmlns:p14="http://schemas.microsoft.com/office/powerpoint/2010/main" val="2959607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354B08-BC3B-49C0-B14B-D71AE6018176}"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40DBA-E6B9-4D17-BAAC-52B9D9ABBC57}" type="slidenum">
              <a:rPr lang="en-US" smtClean="0"/>
              <a:t>‹#›</a:t>
            </a:fld>
            <a:endParaRPr lang="en-US"/>
          </a:p>
        </p:txBody>
      </p:sp>
    </p:spTree>
    <p:extLst>
      <p:ext uri="{BB962C8B-B14F-4D97-AF65-F5344CB8AC3E}">
        <p14:creationId xmlns:p14="http://schemas.microsoft.com/office/powerpoint/2010/main" val="811877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5354B08-BC3B-49C0-B14B-D71AE6018176}"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40DBA-E6B9-4D17-BAAC-52B9D9ABBC57}" type="slidenum">
              <a:rPr lang="en-US" smtClean="0"/>
              <a:t>‹#›</a:t>
            </a:fld>
            <a:endParaRPr lang="en-US"/>
          </a:p>
        </p:txBody>
      </p:sp>
    </p:spTree>
    <p:extLst>
      <p:ext uri="{BB962C8B-B14F-4D97-AF65-F5344CB8AC3E}">
        <p14:creationId xmlns:p14="http://schemas.microsoft.com/office/powerpoint/2010/main" val="2880544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354B08-BC3B-49C0-B14B-D71AE6018176}"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40DBA-E6B9-4D17-BAAC-52B9D9ABBC57}"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85398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5354B08-BC3B-49C0-B14B-D71AE6018176}"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40DBA-E6B9-4D17-BAAC-52B9D9ABBC57}" type="slidenum">
              <a:rPr lang="en-US" smtClean="0"/>
              <a:t>‹#›</a:t>
            </a:fld>
            <a:endParaRPr lang="en-US"/>
          </a:p>
        </p:txBody>
      </p:sp>
    </p:spTree>
    <p:extLst>
      <p:ext uri="{BB962C8B-B14F-4D97-AF65-F5344CB8AC3E}">
        <p14:creationId xmlns:p14="http://schemas.microsoft.com/office/powerpoint/2010/main" val="1395872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5354B08-BC3B-49C0-B14B-D71AE6018176}" type="datetimeFigureOut">
              <a:rPr lang="en-US" smtClean="0"/>
              <a:t>12/2/2015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840DBA-E6B9-4D17-BAAC-52B9D9ABBC57}" type="slidenum">
              <a:rPr lang="en-US" smtClean="0"/>
              <a:t>‹#›</a:t>
            </a:fld>
            <a:endParaRPr lang="en-US"/>
          </a:p>
        </p:txBody>
      </p:sp>
    </p:spTree>
    <p:extLst>
      <p:ext uri="{BB962C8B-B14F-4D97-AF65-F5344CB8AC3E}">
        <p14:creationId xmlns:p14="http://schemas.microsoft.com/office/powerpoint/2010/main" val="2504704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5354B08-BC3B-49C0-B14B-D71AE6018176}" type="datetimeFigureOut">
              <a:rPr lang="en-US" smtClean="0"/>
              <a:t>12/2/2015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840DBA-E6B9-4D17-BAAC-52B9D9ABBC57}" type="slidenum">
              <a:rPr lang="en-US" smtClean="0"/>
              <a:t>‹#›</a:t>
            </a:fld>
            <a:endParaRPr lang="en-US"/>
          </a:p>
        </p:txBody>
      </p:sp>
    </p:spTree>
    <p:extLst>
      <p:ext uri="{BB962C8B-B14F-4D97-AF65-F5344CB8AC3E}">
        <p14:creationId xmlns:p14="http://schemas.microsoft.com/office/powerpoint/2010/main" val="1430725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354B08-BC3B-49C0-B14B-D71AE6018176}" type="datetimeFigureOut">
              <a:rPr lang="en-US" smtClean="0"/>
              <a:t>12/2/2015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840DBA-E6B9-4D17-BAAC-52B9D9ABBC57}" type="slidenum">
              <a:rPr lang="en-US" smtClean="0"/>
              <a:t>‹#›</a:t>
            </a:fld>
            <a:endParaRPr lang="en-US"/>
          </a:p>
        </p:txBody>
      </p:sp>
    </p:spTree>
    <p:extLst>
      <p:ext uri="{BB962C8B-B14F-4D97-AF65-F5344CB8AC3E}">
        <p14:creationId xmlns:p14="http://schemas.microsoft.com/office/powerpoint/2010/main" val="2910402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354B08-BC3B-49C0-B14B-D71AE6018176}"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40DBA-E6B9-4D17-BAAC-52B9D9ABBC57}" type="slidenum">
              <a:rPr lang="en-US" smtClean="0"/>
              <a:t>‹#›</a:t>
            </a:fld>
            <a:endParaRPr lang="en-US"/>
          </a:p>
        </p:txBody>
      </p:sp>
    </p:spTree>
    <p:extLst>
      <p:ext uri="{BB962C8B-B14F-4D97-AF65-F5344CB8AC3E}">
        <p14:creationId xmlns:p14="http://schemas.microsoft.com/office/powerpoint/2010/main" val="728667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354B08-BC3B-49C0-B14B-D71AE6018176}"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40DBA-E6B9-4D17-BAAC-52B9D9ABBC57}" type="slidenum">
              <a:rPr lang="en-US" smtClean="0"/>
              <a:t>‹#›</a:t>
            </a:fld>
            <a:endParaRPr lang="en-US"/>
          </a:p>
        </p:txBody>
      </p:sp>
    </p:spTree>
    <p:extLst>
      <p:ext uri="{BB962C8B-B14F-4D97-AF65-F5344CB8AC3E}">
        <p14:creationId xmlns:p14="http://schemas.microsoft.com/office/powerpoint/2010/main" val="1945717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15354B08-BC3B-49C0-B14B-D71AE6018176}" type="datetimeFigureOut">
              <a:rPr lang="en-US" smtClean="0"/>
              <a:t>12/2/2015</a:t>
            </a:fld>
            <a:endParaRPr lang="en-US"/>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D8840DBA-E6B9-4D17-BAAC-52B9D9ABBC57}" type="slidenum">
              <a:rPr lang="en-US" smtClean="0"/>
              <a:t>‹#›</a:t>
            </a:fld>
            <a:endParaRPr lang="en-US"/>
          </a:p>
        </p:txBody>
      </p:sp>
    </p:spTree>
    <p:extLst>
      <p:ext uri="{BB962C8B-B14F-4D97-AF65-F5344CB8AC3E}">
        <p14:creationId xmlns:p14="http://schemas.microsoft.com/office/powerpoint/2010/main" val="982008489"/>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1266" y="282433"/>
            <a:ext cx="10972800" cy="1371600"/>
          </a:xfrm>
        </p:spPr>
        <p:txBody>
          <a:bodyPr anchor="ctr">
            <a:normAutofit/>
          </a:bodyPr>
          <a:lstStyle/>
          <a:p>
            <a:pPr algn="ctr"/>
            <a:r>
              <a:rPr lang="en-US" sz="9600" dirty="0" smtClean="0">
                <a:latin typeface="Arial Black" panose="020B0A04020102020204" pitchFamily="34" charset="0"/>
              </a:rPr>
              <a:t>UNSTOPPABLE</a:t>
            </a:r>
            <a:endParaRPr lang="en-US" sz="9600" dirty="0">
              <a:latin typeface="Arial Black" panose="020B0A04020102020204" pitchFamily="34" charset="0"/>
            </a:endParaRPr>
          </a:p>
        </p:txBody>
      </p:sp>
      <p:sp>
        <p:nvSpPr>
          <p:cNvPr id="3" name="Subtitle 2"/>
          <p:cNvSpPr>
            <a:spLocks noGrp="1"/>
          </p:cNvSpPr>
          <p:nvPr>
            <p:ph type="subTitle" idx="1"/>
          </p:nvPr>
        </p:nvSpPr>
        <p:spPr>
          <a:xfrm>
            <a:off x="569232" y="3654623"/>
            <a:ext cx="3474720" cy="914400"/>
          </a:xfrm>
        </p:spPr>
        <p:txBody>
          <a:bodyPr>
            <a:normAutofit/>
          </a:bodyPr>
          <a:lstStyle/>
          <a:p>
            <a:pPr algn="ctr">
              <a:lnSpc>
                <a:spcPct val="100000"/>
              </a:lnSpc>
              <a:spcBef>
                <a:spcPts val="0"/>
              </a:spcBef>
              <a:spcAft>
                <a:spcPts val="600"/>
              </a:spcAft>
            </a:pPr>
            <a:r>
              <a:rPr lang="en-US" sz="2400" b="1" dirty="0" smtClean="0">
                <a:solidFill>
                  <a:schemeClr val="tx1"/>
                </a:solidFill>
                <a:latin typeface="Arial" panose="020B0604020202020204" pitchFamily="34" charset="0"/>
                <a:cs typeface="Arial" panose="020B0604020202020204" pitchFamily="34" charset="0"/>
              </a:rPr>
              <a:t>Presented by: </a:t>
            </a:r>
          </a:p>
          <a:p>
            <a:pPr algn="ctr">
              <a:lnSpc>
                <a:spcPct val="100000"/>
              </a:lnSpc>
              <a:spcBef>
                <a:spcPts val="0"/>
              </a:spcBef>
              <a:spcAft>
                <a:spcPts val="600"/>
              </a:spcAft>
            </a:pPr>
            <a:r>
              <a:rPr lang="en-US" sz="2400" dirty="0" smtClean="0">
                <a:solidFill>
                  <a:schemeClr val="tx1"/>
                </a:solidFill>
                <a:latin typeface="Arial" panose="020B0604020202020204" pitchFamily="34" charset="0"/>
                <a:cs typeface="Arial" panose="020B0604020202020204" pitchFamily="34" charset="0"/>
              </a:rPr>
              <a:t>Mark Kevin Stallman Jr.</a:t>
            </a:r>
            <a:endParaRPr lang="en-US" sz="2400" dirty="0">
              <a:solidFill>
                <a:schemeClr val="tx1"/>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3532" y="1734383"/>
            <a:ext cx="7607808" cy="4754880"/>
          </a:xfrm>
          <a:prstGeom prst="rect">
            <a:avLst/>
          </a:prstGeom>
          <a:ln w="38100">
            <a:solidFill>
              <a:schemeClr val="tx1"/>
            </a:solidFill>
          </a:ln>
        </p:spPr>
      </p:pic>
    </p:spTree>
    <p:extLst>
      <p:ext uri="{BB962C8B-B14F-4D97-AF65-F5344CB8AC3E}">
        <p14:creationId xmlns:p14="http://schemas.microsoft.com/office/powerpoint/2010/main" val="1825889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99" y="337744"/>
            <a:ext cx="10515600" cy="1005840"/>
          </a:xfrm>
        </p:spPr>
        <p:txBody>
          <a:bodyPr anchor="ctr">
            <a:normAutofit/>
          </a:bodyPr>
          <a:lstStyle/>
          <a:p>
            <a:pPr algn="ctr">
              <a:lnSpc>
                <a:spcPct val="100000"/>
              </a:lnSpc>
            </a:pPr>
            <a:r>
              <a:rPr lang="en-US" sz="6000" dirty="0" smtClean="0">
                <a:latin typeface="Arial Black" panose="020B0A04020102020204" pitchFamily="34" charset="0"/>
              </a:rPr>
              <a:t>Cast and Directors</a:t>
            </a:r>
            <a:endParaRPr lang="en-US" sz="6000" dirty="0">
              <a:latin typeface="Arial Black" panose="020B0A04020102020204" pitchFamily="34" charset="0"/>
            </a:endParaRPr>
          </a:p>
        </p:txBody>
      </p:sp>
      <p:sp>
        <p:nvSpPr>
          <p:cNvPr id="3" name="Content Placeholder 2"/>
          <p:cNvSpPr>
            <a:spLocks noGrp="1"/>
          </p:cNvSpPr>
          <p:nvPr>
            <p:ph idx="1"/>
          </p:nvPr>
        </p:nvSpPr>
        <p:spPr>
          <a:xfrm>
            <a:off x="327359" y="1487248"/>
            <a:ext cx="8458200" cy="5029200"/>
          </a:xfrm>
        </p:spPr>
        <p:txBody>
          <a:bodyPr anchor="ctr">
            <a:noAutofit/>
          </a:bodyPr>
          <a:lstStyle/>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Directed by: Tony Scott</a:t>
            </a:r>
          </a:p>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Produced by: Julie </a:t>
            </a:r>
            <a:r>
              <a:rPr lang="en-US" dirty="0" err="1" smtClean="0">
                <a:latin typeface="Arial" panose="020B0604020202020204" pitchFamily="34" charset="0"/>
                <a:cs typeface="Arial" panose="020B0604020202020204" pitchFamily="34" charset="0"/>
              </a:rPr>
              <a:t>Yorn</a:t>
            </a:r>
            <a:r>
              <a:rPr lang="en-US" dirty="0" smtClean="0">
                <a:latin typeface="Arial" panose="020B0604020202020204" pitchFamily="34" charset="0"/>
                <a:cs typeface="Arial" panose="020B0604020202020204" pitchFamily="34" charset="0"/>
              </a:rPr>
              <a:t>, Tony Scott, Mimi Rogers, Eric McLeod, and Alex Young</a:t>
            </a:r>
          </a:p>
          <a:p>
            <a:pPr marL="0" indent="0" algn="ctr">
              <a:lnSpc>
                <a:spcPct val="120000"/>
              </a:lnSpc>
              <a:spcBef>
                <a:spcPts val="0"/>
              </a:spcBef>
              <a:spcAft>
                <a:spcPts val="600"/>
              </a:spcAft>
              <a:buNone/>
            </a:pPr>
            <a:r>
              <a:rPr lang="en-US" u="sng" dirty="0" smtClean="0">
                <a:latin typeface="Arial" panose="020B0604020202020204" pitchFamily="34" charset="0"/>
                <a:cs typeface="Arial" panose="020B0604020202020204" pitchFamily="34" charset="0"/>
              </a:rPr>
              <a:t>Actors for this Film</a:t>
            </a:r>
          </a:p>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Denzel Washington - Frank Barnes (A veteran railroad engineer)</a:t>
            </a:r>
          </a:p>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Chris Pine - Will Colson (A young train conductor)</a:t>
            </a:r>
          </a:p>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Rosario Dawson - Connie Hooper (A train yardmaster)</a:t>
            </a:r>
          </a:p>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Kevin Corrigan - Scott Werner (An FRA inspectors who works with Frank, Will, and Connie)</a:t>
            </a:r>
          </a:p>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Lew Temple - Ned Oldham (A railroad lead welder)</a:t>
            </a:r>
          </a:p>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Ethan </a:t>
            </a:r>
            <a:r>
              <a:rPr lang="en-US" dirty="0" err="1" smtClean="0">
                <a:latin typeface="Arial" panose="020B0604020202020204" pitchFamily="34" charset="0"/>
                <a:cs typeface="Arial" panose="020B0604020202020204" pitchFamily="34" charset="0"/>
              </a:rPr>
              <a:t>Suplee</a:t>
            </a:r>
            <a:r>
              <a:rPr lang="en-US" dirty="0" smtClean="0">
                <a:latin typeface="Arial" panose="020B0604020202020204" pitchFamily="34" charset="0"/>
                <a:cs typeface="Arial" panose="020B0604020202020204" pitchFamily="34" charset="0"/>
              </a:rPr>
              <a:t> - Dewey (A hostler who accidentally instigates the runaway train)</a:t>
            </a:r>
          </a:p>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T.J. Miller - </a:t>
            </a:r>
            <a:r>
              <a:rPr lang="en-US" dirty="0" err="1" smtClean="0">
                <a:latin typeface="Arial" panose="020B0604020202020204" pitchFamily="34" charset="0"/>
                <a:cs typeface="Arial" panose="020B0604020202020204" pitchFamily="34" charset="0"/>
              </a:rPr>
              <a:t>Gilleece</a:t>
            </a:r>
            <a:r>
              <a:rPr lang="en-US" dirty="0" smtClean="0">
                <a:latin typeface="Arial" panose="020B0604020202020204" pitchFamily="34" charset="0"/>
                <a:cs typeface="Arial" panose="020B0604020202020204" pitchFamily="34" charset="0"/>
              </a:rPr>
              <a:t> (Dewey’s friend and a hostler)</a:t>
            </a:r>
          </a:p>
          <a:p>
            <a:pPr marL="0" indent="0" algn="ctr">
              <a:lnSpc>
                <a:spcPct val="120000"/>
              </a:lnSpc>
              <a:spcBef>
                <a:spcPts val="0"/>
              </a:spcBef>
              <a:spcAft>
                <a:spcPts val="600"/>
              </a:spcAft>
              <a:buNone/>
            </a:pPr>
            <a:r>
              <a:rPr lang="en-US" dirty="0" smtClean="0">
                <a:latin typeface="Arial" panose="020B0604020202020204" pitchFamily="34" charset="0"/>
                <a:cs typeface="Arial" panose="020B0604020202020204" pitchFamily="34" charset="0"/>
              </a:rPr>
              <a:t>Kevin Dunn - Oscar Galvin (The vice-president of AVVR train operations)</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34063"/>
          <a:stretch/>
        </p:blipFill>
        <p:spPr>
          <a:xfrm>
            <a:off x="9089013" y="1500896"/>
            <a:ext cx="1717069" cy="2011680"/>
          </a:xfrm>
          <a:prstGeom prst="rect">
            <a:avLst/>
          </a:prstGeom>
          <a:ln w="38100">
            <a:solidFill>
              <a:schemeClr val="tx1"/>
            </a:solidFill>
          </a:ln>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5238" t="11303"/>
          <a:stretch/>
        </p:blipFill>
        <p:spPr>
          <a:xfrm>
            <a:off x="8980032" y="3988200"/>
            <a:ext cx="1935030" cy="2057400"/>
          </a:xfrm>
          <a:prstGeom prst="rect">
            <a:avLst/>
          </a:prstGeom>
          <a:ln w="38100">
            <a:solidFill>
              <a:schemeClr val="accent1"/>
            </a:solidFill>
          </a:ln>
        </p:spPr>
      </p:pic>
      <p:sp>
        <p:nvSpPr>
          <p:cNvPr id="7" name="TextBox 6"/>
          <p:cNvSpPr txBox="1"/>
          <p:nvPr/>
        </p:nvSpPr>
        <p:spPr>
          <a:xfrm>
            <a:off x="9165217" y="6109375"/>
            <a:ext cx="1564659" cy="461665"/>
          </a:xfrm>
          <a:prstGeom prst="rect">
            <a:avLst/>
          </a:prstGeom>
          <a:noFill/>
        </p:spPr>
        <p:txBody>
          <a:bodyPr wrap="none" rtlCol="0">
            <a:spAutoFit/>
          </a:bodyPr>
          <a:lstStyle/>
          <a:p>
            <a:pPr algn="ctr"/>
            <a:r>
              <a:rPr lang="en-US" sz="1200" dirty="0" smtClean="0">
                <a:latin typeface="Arial" panose="020B0604020202020204" pitchFamily="34" charset="0"/>
                <a:cs typeface="Arial" panose="020B0604020202020204" pitchFamily="34" charset="0"/>
              </a:rPr>
              <a:t>Denzel Washington</a:t>
            </a:r>
          </a:p>
          <a:p>
            <a:pPr algn="ctr"/>
            <a:r>
              <a:rPr lang="en-US" sz="1200" dirty="0">
                <a:latin typeface="Arial" panose="020B0604020202020204" pitchFamily="34" charset="0"/>
                <a:cs typeface="Arial" panose="020B0604020202020204" pitchFamily="34" charset="0"/>
              </a:rPr>
              <a:t>a</a:t>
            </a:r>
            <a:r>
              <a:rPr lang="en-US" sz="1200" dirty="0" smtClean="0">
                <a:latin typeface="Arial" panose="020B0604020202020204" pitchFamily="34" charset="0"/>
                <a:cs typeface="Arial" panose="020B0604020202020204" pitchFamily="34" charset="0"/>
              </a:rPr>
              <a:t>s Frank Barnes</a:t>
            </a:r>
            <a:endParaRPr lang="en-US" sz="1200" dirty="0">
              <a:latin typeface="Arial" panose="020B0604020202020204" pitchFamily="34" charset="0"/>
              <a:cs typeface="Arial" panose="020B0604020202020204" pitchFamily="34" charset="0"/>
            </a:endParaRPr>
          </a:p>
        </p:txBody>
      </p:sp>
      <p:sp>
        <p:nvSpPr>
          <p:cNvPr id="8" name="TextBox 7"/>
          <p:cNvSpPr txBox="1"/>
          <p:nvPr/>
        </p:nvSpPr>
        <p:spPr>
          <a:xfrm>
            <a:off x="9033146" y="3574352"/>
            <a:ext cx="1828800" cy="276999"/>
          </a:xfrm>
          <a:prstGeom prst="rect">
            <a:avLst/>
          </a:prstGeom>
          <a:noFill/>
        </p:spPr>
        <p:txBody>
          <a:bodyPr wrap="none" rtlCol="0">
            <a:spAutoFit/>
          </a:bodyPr>
          <a:lstStyle/>
          <a:p>
            <a:pPr algn="ctr"/>
            <a:r>
              <a:rPr lang="en-US" sz="1200" dirty="0" smtClean="0">
                <a:latin typeface="Arial" panose="020B0604020202020204" pitchFamily="34" charset="0"/>
                <a:cs typeface="Arial" panose="020B0604020202020204" pitchFamily="34" charset="0"/>
              </a:rPr>
              <a:t>Chris Pine as Will Colson</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2135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99" y="337744"/>
            <a:ext cx="10515600" cy="1005840"/>
          </a:xfrm>
        </p:spPr>
        <p:txBody>
          <a:bodyPr anchor="ctr">
            <a:normAutofit/>
          </a:bodyPr>
          <a:lstStyle/>
          <a:p>
            <a:pPr algn="ctr">
              <a:lnSpc>
                <a:spcPct val="100000"/>
              </a:lnSpc>
            </a:pPr>
            <a:r>
              <a:rPr lang="en-US" sz="6000" dirty="0" smtClean="0">
                <a:latin typeface="Arial Black" panose="020B0A04020102020204" pitchFamily="34" charset="0"/>
              </a:rPr>
              <a:t>Reception</a:t>
            </a:r>
            <a:endParaRPr lang="en-US" sz="6000" dirty="0">
              <a:latin typeface="Arial Black" panose="020B0A04020102020204" pitchFamily="34" charset="0"/>
            </a:endParaRPr>
          </a:p>
        </p:txBody>
      </p:sp>
      <p:sp>
        <p:nvSpPr>
          <p:cNvPr id="3" name="Content Placeholder 2"/>
          <p:cNvSpPr>
            <a:spLocks noGrp="1"/>
          </p:cNvSpPr>
          <p:nvPr>
            <p:ph idx="1"/>
          </p:nvPr>
        </p:nvSpPr>
        <p:spPr>
          <a:xfrm>
            <a:off x="281299" y="1384216"/>
            <a:ext cx="10744200" cy="3200400"/>
          </a:xfrm>
        </p:spPr>
        <p:txBody>
          <a:bodyPr anchor="ctr">
            <a:noAutofit/>
          </a:bodyPr>
          <a:lstStyle/>
          <a:p>
            <a:pPr>
              <a:lnSpc>
                <a:spcPct val="100000"/>
              </a:lnSpc>
              <a:spcBef>
                <a:spcPts val="0"/>
              </a:spcBef>
              <a:spcAft>
                <a:spcPts val="600"/>
              </a:spcAft>
            </a:pPr>
            <a:r>
              <a:rPr lang="en-US" sz="2000" dirty="0">
                <a:latin typeface="Arial" panose="020B0604020202020204" pitchFamily="34" charset="0"/>
                <a:cs typeface="Arial" panose="020B0604020202020204" pitchFamily="34" charset="0"/>
              </a:rPr>
              <a:t>Ever since Unstoppable debuted in theatres on November 12</a:t>
            </a:r>
            <a:r>
              <a:rPr lang="en-US" sz="2000" baseline="30000" dirty="0">
                <a:latin typeface="Arial" panose="020B0604020202020204" pitchFamily="34" charset="0"/>
                <a:cs typeface="Arial" panose="020B0604020202020204" pitchFamily="34" charset="0"/>
              </a:rPr>
              <a:t>th</a:t>
            </a:r>
            <a:r>
              <a:rPr lang="en-US" sz="2000" dirty="0">
                <a:latin typeface="Arial" panose="020B0604020202020204" pitchFamily="34" charset="0"/>
                <a:cs typeface="Arial" panose="020B0604020202020204" pitchFamily="34" charset="0"/>
              </a:rPr>
              <a:t>, 2010, this film has earned over 167 million dollars worldwide</a:t>
            </a:r>
            <a:r>
              <a:rPr lang="en-US" sz="2000" dirty="0" smtClean="0">
                <a:latin typeface="Arial" panose="020B0604020202020204" pitchFamily="34" charset="0"/>
                <a:cs typeface="Arial" panose="020B0604020202020204" pitchFamily="34" charset="0"/>
              </a:rPr>
              <a:t>.</a:t>
            </a:r>
          </a:p>
          <a:p>
            <a:pPr lvl="0">
              <a:lnSpc>
                <a:spcPct val="100000"/>
              </a:lnSpc>
              <a:spcBef>
                <a:spcPts val="0"/>
              </a:spcBef>
              <a:spcAft>
                <a:spcPts val="600"/>
              </a:spcAft>
            </a:pPr>
            <a:r>
              <a:rPr lang="en-US" sz="2000" dirty="0" smtClean="0">
                <a:latin typeface="Arial" panose="020B0604020202020204" pitchFamily="34" charset="0"/>
                <a:cs typeface="Arial" panose="020B0604020202020204" pitchFamily="34" charset="0"/>
              </a:rPr>
              <a:t>Rotten </a:t>
            </a:r>
            <a:r>
              <a:rPr lang="en-US" sz="2000" dirty="0">
                <a:latin typeface="Arial" panose="020B0604020202020204" pitchFamily="34" charset="0"/>
                <a:cs typeface="Arial" panose="020B0604020202020204" pitchFamily="34" charset="0"/>
              </a:rPr>
              <a:t>Tomatoes has given this film a score of 86% based on 177 reviews, with an average score of 6.9 out of 10.</a:t>
            </a:r>
          </a:p>
          <a:p>
            <a:pPr lvl="0">
              <a:lnSpc>
                <a:spcPct val="100000"/>
              </a:lnSpc>
              <a:spcBef>
                <a:spcPts val="0"/>
              </a:spcBef>
              <a:spcAft>
                <a:spcPts val="600"/>
              </a:spcAft>
            </a:pPr>
            <a:r>
              <a:rPr lang="en-US" sz="2000" dirty="0" err="1">
                <a:latin typeface="Arial" panose="020B0604020202020204" pitchFamily="34" charset="0"/>
                <a:cs typeface="Arial" panose="020B0604020202020204" pitchFamily="34" charset="0"/>
              </a:rPr>
              <a:t>Metacritic</a:t>
            </a:r>
            <a:r>
              <a:rPr lang="en-US" sz="2000" dirty="0">
                <a:latin typeface="Arial" panose="020B0604020202020204" pitchFamily="34" charset="0"/>
                <a:cs typeface="Arial" panose="020B0604020202020204" pitchFamily="34" charset="0"/>
              </a:rPr>
              <a:t> has given this film a score of 69% based on 34 reviews which indicate “generally favorable reviews”. </a:t>
            </a:r>
          </a:p>
          <a:p>
            <a:pPr lvl="0">
              <a:lnSpc>
                <a:spcPct val="100000"/>
              </a:lnSpc>
              <a:spcBef>
                <a:spcPts val="0"/>
              </a:spcBef>
              <a:spcAft>
                <a:spcPts val="600"/>
              </a:spcAft>
            </a:pPr>
            <a:r>
              <a:rPr lang="en-US" sz="2000" dirty="0">
                <a:latin typeface="Arial" panose="020B0604020202020204" pitchFamily="34" charset="0"/>
                <a:cs typeface="Arial" panose="020B0604020202020204" pitchFamily="34" charset="0"/>
              </a:rPr>
              <a:t>Unstoppable was nominated at the 83</a:t>
            </a:r>
            <a:r>
              <a:rPr lang="en-US" sz="2000" baseline="30000" dirty="0">
                <a:latin typeface="Arial" panose="020B0604020202020204" pitchFamily="34" charset="0"/>
                <a:cs typeface="Arial" panose="020B0604020202020204" pitchFamily="34" charset="0"/>
              </a:rPr>
              <a:t>rd</a:t>
            </a:r>
            <a:r>
              <a:rPr lang="en-US" sz="2000" dirty="0">
                <a:latin typeface="Arial" panose="020B0604020202020204" pitchFamily="34" charset="0"/>
                <a:cs typeface="Arial" panose="020B0604020202020204" pitchFamily="34" charset="0"/>
              </a:rPr>
              <a:t> Academy Awards for Best Sound Editing (Mark </a:t>
            </a:r>
            <a:r>
              <a:rPr lang="en-US" sz="2000" dirty="0" err="1">
                <a:latin typeface="Arial" panose="020B0604020202020204" pitchFamily="34" charset="0"/>
                <a:cs typeface="Arial" panose="020B0604020202020204" pitchFamily="34" charset="0"/>
              </a:rPr>
              <a:t>Stoeckinger</a:t>
            </a:r>
            <a:r>
              <a:rPr lang="en-US" sz="2000" dirty="0">
                <a:latin typeface="Arial" panose="020B0604020202020204" pitchFamily="34" charset="0"/>
                <a:cs typeface="Arial" panose="020B0604020202020204" pitchFamily="34" charset="0"/>
              </a:rPr>
              <a:t>) </a:t>
            </a:r>
          </a:p>
          <a:p>
            <a:pPr lvl="0">
              <a:lnSpc>
                <a:spcPct val="100000"/>
              </a:lnSpc>
              <a:spcBef>
                <a:spcPts val="0"/>
              </a:spcBef>
              <a:spcAft>
                <a:spcPts val="600"/>
              </a:spcAft>
            </a:pPr>
            <a:r>
              <a:rPr lang="en-US" sz="2000" dirty="0">
                <a:latin typeface="Arial" panose="020B0604020202020204" pitchFamily="34" charset="0"/>
                <a:cs typeface="Arial" panose="020B0604020202020204" pitchFamily="34" charset="0"/>
              </a:rPr>
              <a:t>This film was also nominated for the Teen Choice Awards for Choice Movie - Action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673" y="4783864"/>
            <a:ext cx="3679114" cy="1737360"/>
          </a:xfrm>
          <a:prstGeom prst="rect">
            <a:avLst/>
          </a:prstGeom>
          <a:ln w="38100">
            <a:solidFill>
              <a:schemeClr val="tx1"/>
            </a:solidFill>
          </a:ln>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3606" y="4783864"/>
            <a:ext cx="4164867" cy="1737360"/>
          </a:xfrm>
          <a:prstGeom prst="rect">
            <a:avLst/>
          </a:prstGeom>
          <a:ln w="38100">
            <a:solidFill>
              <a:schemeClr val="tx1"/>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5373" y="4783864"/>
            <a:ext cx="2229767" cy="1737360"/>
          </a:xfrm>
          <a:prstGeom prst="rect">
            <a:avLst/>
          </a:prstGeom>
          <a:ln w="38100">
            <a:solidFill>
              <a:schemeClr val="tx1"/>
            </a:solidFill>
          </a:ln>
        </p:spPr>
      </p:pic>
    </p:spTree>
    <p:extLst>
      <p:ext uri="{BB962C8B-B14F-4D97-AF65-F5344CB8AC3E}">
        <p14:creationId xmlns:p14="http://schemas.microsoft.com/office/powerpoint/2010/main" val="1364494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99" y="337744"/>
            <a:ext cx="10515600" cy="1005840"/>
          </a:xfrm>
        </p:spPr>
        <p:txBody>
          <a:bodyPr anchor="ctr">
            <a:normAutofit/>
          </a:bodyPr>
          <a:lstStyle/>
          <a:p>
            <a:pPr algn="ctr">
              <a:lnSpc>
                <a:spcPct val="100000"/>
              </a:lnSpc>
            </a:pPr>
            <a:r>
              <a:rPr lang="en-US" sz="6000" dirty="0" smtClean="0">
                <a:latin typeface="Arial Black" panose="020B0A04020102020204" pitchFamily="34" charset="0"/>
              </a:rPr>
              <a:t>Storyline</a:t>
            </a:r>
            <a:endParaRPr lang="en-US" sz="6000" dirty="0">
              <a:latin typeface="Arial Black" panose="020B0A04020102020204" pitchFamily="34" charset="0"/>
            </a:endParaRPr>
          </a:p>
        </p:txBody>
      </p:sp>
      <p:sp>
        <p:nvSpPr>
          <p:cNvPr id="3" name="Content Placeholder 2"/>
          <p:cNvSpPr>
            <a:spLocks noGrp="1"/>
          </p:cNvSpPr>
          <p:nvPr>
            <p:ph idx="1"/>
          </p:nvPr>
        </p:nvSpPr>
        <p:spPr>
          <a:xfrm>
            <a:off x="218175" y="1487248"/>
            <a:ext cx="8458200" cy="5029200"/>
          </a:xfrm>
        </p:spPr>
        <p:txBody>
          <a:bodyPr anchor="ctr">
            <a:noAutofit/>
          </a:bodyPr>
          <a:lstStyle/>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The storyline for this film begins where two hostlers, Dewey and </a:t>
            </a:r>
            <a:r>
              <a:rPr lang="en-US" dirty="0" err="1" smtClean="0">
                <a:latin typeface="Arial" panose="020B0604020202020204" pitchFamily="34" charset="0"/>
                <a:cs typeface="Arial" panose="020B0604020202020204" pitchFamily="34" charset="0"/>
              </a:rPr>
              <a:t>Gilleece</a:t>
            </a:r>
            <a:r>
              <a:rPr lang="en-US" dirty="0" smtClean="0">
                <a:latin typeface="Arial" panose="020B0604020202020204" pitchFamily="34" charset="0"/>
                <a:cs typeface="Arial" panose="020B0604020202020204" pitchFamily="34" charset="0"/>
              </a:rPr>
              <a:t>, were taking ill-advised shortcuts that unintentionally allowed a half-mile long train carrying hazardous materials and pulled by engines #777 and #767 to leave the train yard on its own power.</a:t>
            </a:r>
          </a:p>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The main storyline coming from this film is that two train engineers, Will Colson and Frank Barnes, were risking their own lives in order to stop a half-mile long runaway train going over 70 miles per hour without any engineers on board.  This runaway train was about to cause a major disaster in a fictional city of Stanton, PA.</a:t>
            </a:r>
          </a:p>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Before the runaway train became a major problem throughout this film, Frank Barnes was a veteran engineer who helping his own daughters get through college and coming across retirement while Will Colson was an amateur engineer dealing with his wife taking out a restraining order against him over an incident with a gun on the dashboard of his truck.</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2936" r="29555"/>
          <a:stretch/>
        </p:blipFill>
        <p:spPr>
          <a:xfrm>
            <a:off x="8816452" y="1849912"/>
            <a:ext cx="2286000" cy="2000627"/>
          </a:xfrm>
          <a:prstGeom prst="rect">
            <a:avLst/>
          </a:prstGeom>
          <a:ln w="38100">
            <a:solidFill>
              <a:schemeClr val="tx1"/>
            </a:solidFill>
          </a:ln>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8076" r="8291"/>
          <a:stretch/>
        </p:blipFill>
        <p:spPr>
          <a:xfrm>
            <a:off x="8633572" y="4284646"/>
            <a:ext cx="2468880" cy="1929705"/>
          </a:xfrm>
          <a:prstGeom prst="rect">
            <a:avLst/>
          </a:prstGeom>
          <a:ln w="38100">
            <a:solidFill>
              <a:schemeClr val="tx1"/>
            </a:solidFill>
          </a:ln>
        </p:spPr>
      </p:pic>
    </p:spTree>
    <p:extLst>
      <p:ext uri="{BB962C8B-B14F-4D97-AF65-F5344CB8AC3E}">
        <p14:creationId xmlns:p14="http://schemas.microsoft.com/office/powerpoint/2010/main" val="3247180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99" y="337744"/>
            <a:ext cx="10515600" cy="1005840"/>
          </a:xfrm>
        </p:spPr>
        <p:txBody>
          <a:bodyPr anchor="ctr">
            <a:normAutofit/>
          </a:bodyPr>
          <a:lstStyle/>
          <a:p>
            <a:pPr algn="ctr">
              <a:lnSpc>
                <a:spcPct val="100000"/>
              </a:lnSpc>
            </a:pPr>
            <a:r>
              <a:rPr lang="en-US" sz="6000" dirty="0" smtClean="0">
                <a:latin typeface="Arial Black" panose="020B0A04020102020204" pitchFamily="34" charset="0"/>
              </a:rPr>
              <a:t>My Perspective</a:t>
            </a:r>
            <a:endParaRPr lang="en-US" sz="6000" dirty="0">
              <a:latin typeface="Arial Black" panose="020B0A04020102020204" pitchFamily="34" charset="0"/>
            </a:endParaRPr>
          </a:p>
        </p:txBody>
      </p:sp>
      <p:sp>
        <p:nvSpPr>
          <p:cNvPr id="3" name="Content Placeholder 2"/>
          <p:cNvSpPr>
            <a:spLocks noGrp="1"/>
          </p:cNvSpPr>
          <p:nvPr>
            <p:ph idx="1"/>
          </p:nvPr>
        </p:nvSpPr>
        <p:spPr>
          <a:xfrm>
            <a:off x="218175" y="1514544"/>
            <a:ext cx="8229600" cy="5029200"/>
          </a:xfrm>
        </p:spPr>
        <p:txBody>
          <a:bodyPr anchor="ctr">
            <a:noAutofit/>
          </a:bodyPr>
          <a:lstStyle/>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The backgrounds coming from this film was mostly taken in cities residing in Pennsylvania such as Bradford, Emporium, Eldred, </a:t>
            </a:r>
            <a:r>
              <a:rPr lang="en-US" dirty="0" err="1" smtClean="0">
                <a:latin typeface="Arial" panose="020B0604020202020204" pitchFamily="34" charset="0"/>
                <a:cs typeface="Arial" panose="020B0604020202020204" pitchFamily="34" charset="0"/>
              </a:rPr>
              <a:t>Milesburg</a:t>
            </a:r>
            <a:r>
              <a:rPr lang="en-US" dirty="0" smtClean="0">
                <a:latin typeface="Arial" panose="020B0604020202020204" pitchFamily="34" charset="0"/>
                <a:cs typeface="Arial" panose="020B0604020202020204" pitchFamily="34" charset="0"/>
              </a:rPr>
              <a:t>, Pittsburgh, Port Allegany, Port Matilda, and Tyrone.  The backgrounds from this film made sense to me because I live in Pennsylvania and I would like to visit these small towns. </a:t>
            </a:r>
          </a:p>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The best moments coming from this film were when two slow diesel engines fell off the rails and exploded in thin air while attempting to stop the runaway train and when the runaway train ran over one boxcar attached to Frank Barnes and Will Colson’s train while moving out of the runaway train’s path. </a:t>
            </a:r>
          </a:p>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At the beginning of this film, I personally believe that the storyline with the runaway train overshadowed the elementary school field trip.</a:t>
            </a:r>
          </a:p>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Before Will Colson and Frank Barnes worked together to stop the runaway train, I thought that these two train engineers were working together just fine, even though both of them had trouble getting along with one another.</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8742" b="8813"/>
          <a:stretch/>
        </p:blipFill>
        <p:spPr>
          <a:xfrm>
            <a:off x="8545773" y="4162566"/>
            <a:ext cx="2514600" cy="1554869"/>
          </a:xfrm>
          <a:prstGeom prst="rect">
            <a:avLst/>
          </a:prstGeom>
          <a:ln w="38100">
            <a:solidFill>
              <a:schemeClr val="tx1"/>
            </a:solidFill>
          </a:ln>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25699"/>
          <a:stretch/>
        </p:blipFill>
        <p:spPr>
          <a:xfrm>
            <a:off x="8545773" y="1768798"/>
            <a:ext cx="2514600" cy="1758286"/>
          </a:xfrm>
          <a:prstGeom prst="rect">
            <a:avLst/>
          </a:prstGeom>
          <a:ln w="38100">
            <a:solidFill>
              <a:schemeClr val="tx1"/>
            </a:solidFill>
          </a:ln>
        </p:spPr>
      </p:pic>
      <p:sp>
        <p:nvSpPr>
          <p:cNvPr id="6" name="TextBox 5"/>
          <p:cNvSpPr txBox="1"/>
          <p:nvPr/>
        </p:nvSpPr>
        <p:spPr>
          <a:xfrm>
            <a:off x="8704291" y="3584266"/>
            <a:ext cx="2197588" cy="461665"/>
          </a:xfrm>
          <a:prstGeom prst="rect">
            <a:avLst/>
          </a:prstGeom>
          <a:noFill/>
        </p:spPr>
        <p:txBody>
          <a:bodyPr wrap="none" rtlCol="0">
            <a:spAutoFit/>
          </a:bodyPr>
          <a:lstStyle/>
          <a:p>
            <a:pPr algn="ctr"/>
            <a:r>
              <a:rPr lang="en-US" sz="1200" dirty="0" smtClean="0">
                <a:latin typeface="Arial" panose="020B0604020202020204" pitchFamily="34" charset="0"/>
                <a:cs typeface="Arial" panose="020B0604020202020204" pitchFamily="34" charset="0"/>
              </a:rPr>
              <a:t>The Runaway Train ramming </a:t>
            </a:r>
          </a:p>
          <a:p>
            <a:pPr algn="ctr"/>
            <a:r>
              <a:rPr lang="en-US" sz="1200" dirty="0" smtClean="0">
                <a:latin typeface="Arial" panose="020B0604020202020204" pitchFamily="34" charset="0"/>
                <a:cs typeface="Arial" panose="020B0604020202020204" pitchFamily="34" charset="0"/>
              </a:rPr>
              <a:t>a boxcar at full speed.</a:t>
            </a:r>
            <a:endParaRPr lang="en-US" sz="1200" dirty="0">
              <a:latin typeface="Arial" panose="020B0604020202020204" pitchFamily="34" charset="0"/>
              <a:cs typeface="Arial" panose="020B0604020202020204" pitchFamily="34" charset="0"/>
            </a:endParaRPr>
          </a:p>
        </p:txBody>
      </p:sp>
      <p:sp>
        <p:nvSpPr>
          <p:cNvPr id="7" name="TextBox 6"/>
          <p:cNvSpPr txBox="1"/>
          <p:nvPr/>
        </p:nvSpPr>
        <p:spPr>
          <a:xfrm>
            <a:off x="8431485" y="5786581"/>
            <a:ext cx="2743200" cy="640080"/>
          </a:xfrm>
          <a:prstGeom prst="rect">
            <a:avLst/>
          </a:prstGeom>
          <a:noFill/>
        </p:spPr>
        <p:txBody>
          <a:bodyPr wrap="none" rtlCol="0">
            <a:spAutoFit/>
          </a:bodyPr>
          <a:lstStyle/>
          <a:p>
            <a:pPr algn="ctr"/>
            <a:r>
              <a:rPr lang="en-US" sz="1200" dirty="0" smtClean="0">
                <a:latin typeface="Arial" panose="020B0604020202020204" pitchFamily="34" charset="0"/>
                <a:cs typeface="Arial" panose="020B0604020202020204" pitchFamily="34" charset="0"/>
              </a:rPr>
              <a:t>The slow-moving train getting knocked </a:t>
            </a:r>
          </a:p>
          <a:p>
            <a:pPr algn="ctr"/>
            <a:r>
              <a:rPr lang="en-US" sz="1200" dirty="0" smtClean="0">
                <a:latin typeface="Arial" panose="020B0604020202020204" pitchFamily="34" charset="0"/>
                <a:cs typeface="Arial" panose="020B0604020202020204" pitchFamily="34" charset="0"/>
              </a:rPr>
              <a:t>off  the rails in an attempt to stop </a:t>
            </a:r>
          </a:p>
          <a:p>
            <a:pPr algn="ctr"/>
            <a:r>
              <a:rPr lang="en-US" sz="1200" dirty="0" smtClean="0">
                <a:latin typeface="Arial" panose="020B0604020202020204" pitchFamily="34" charset="0"/>
                <a:cs typeface="Arial" panose="020B0604020202020204" pitchFamily="34" charset="0"/>
              </a:rPr>
              <a:t>the runaway train. </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3655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99" y="337744"/>
            <a:ext cx="10515600" cy="1005840"/>
          </a:xfrm>
        </p:spPr>
        <p:txBody>
          <a:bodyPr anchor="ctr">
            <a:normAutofit/>
          </a:bodyPr>
          <a:lstStyle/>
          <a:p>
            <a:pPr algn="ctr">
              <a:lnSpc>
                <a:spcPct val="100000"/>
              </a:lnSpc>
            </a:pPr>
            <a:r>
              <a:rPr lang="en-US" sz="6000" dirty="0" smtClean="0">
                <a:latin typeface="Arial Black" panose="020B0A04020102020204" pitchFamily="34" charset="0"/>
              </a:rPr>
              <a:t>Questions from this film</a:t>
            </a:r>
            <a:endParaRPr lang="en-US" sz="6000" dirty="0">
              <a:latin typeface="Arial Black" panose="020B0A04020102020204" pitchFamily="34" charset="0"/>
            </a:endParaRPr>
          </a:p>
        </p:txBody>
      </p:sp>
      <p:sp>
        <p:nvSpPr>
          <p:cNvPr id="3" name="Content Placeholder 2"/>
          <p:cNvSpPr>
            <a:spLocks noGrp="1"/>
          </p:cNvSpPr>
          <p:nvPr>
            <p:ph idx="1"/>
          </p:nvPr>
        </p:nvSpPr>
        <p:spPr>
          <a:xfrm>
            <a:off x="313711" y="1487248"/>
            <a:ext cx="5486400" cy="5029200"/>
          </a:xfrm>
        </p:spPr>
        <p:txBody>
          <a:bodyPr anchor="ctr">
            <a:noAutofit/>
          </a:bodyPr>
          <a:lstStyle/>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When it comes to working on the railroad, why is train operating considered as a dangerous and life-threatening task?</a:t>
            </a:r>
          </a:p>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What type of issues are we witnessing during the partnership between Frank Barnes and Will Colson while operating a freight train?</a:t>
            </a:r>
          </a:p>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How should high-angle camera shots be used when train engineers are attempting to stop a runaway train running at high speeds?</a:t>
            </a:r>
          </a:p>
          <a:p>
            <a:pPr>
              <a:lnSpc>
                <a:spcPct val="120000"/>
              </a:lnSpc>
              <a:spcBef>
                <a:spcPts val="0"/>
              </a:spcBef>
              <a:spcAft>
                <a:spcPts val="600"/>
              </a:spcAft>
            </a:pPr>
            <a:r>
              <a:rPr lang="en-US" dirty="0" smtClean="0">
                <a:latin typeface="Arial" panose="020B0604020202020204" pitchFamily="34" charset="0"/>
                <a:cs typeface="Arial" panose="020B0604020202020204" pitchFamily="34" charset="0"/>
              </a:rPr>
              <a:t>What type of lighting do we constantly witness while watching Unstoppable (2010) and how should this lighting be used throughout this film?</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18665"/>
          <a:stretch/>
        </p:blipFill>
        <p:spPr>
          <a:xfrm>
            <a:off x="5907492" y="1903506"/>
            <a:ext cx="5029200" cy="3936802"/>
          </a:xfrm>
          <a:prstGeom prst="rect">
            <a:avLst/>
          </a:prstGeom>
          <a:ln w="38100">
            <a:solidFill>
              <a:schemeClr val="tx1"/>
            </a:solidFill>
          </a:ln>
        </p:spPr>
      </p:pic>
      <p:sp>
        <p:nvSpPr>
          <p:cNvPr id="5" name="TextBox 4"/>
          <p:cNvSpPr txBox="1"/>
          <p:nvPr/>
        </p:nvSpPr>
        <p:spPr>
          <a:xfrm>
            <a:off x="5907492" y="5917098"/>
            <a:ext cx="5029200" cy="276999"/>
          </a:xfrm>
          <a:prstGeom prst="rect">
            <a:avLst/>
          </a:prstGeom>
          <a:noFill/>
        </p:spPr>
        <p:txBody>
          <a:bodyPr wrap="none" rtlCol="0">
            <a:spAutoFit/>
          </a:bodyPr>
          <a:lstStyle/>
          <a:p>
            <a:pPr algn="ctr"/>
            <a:r>
              <a:rPr lang="en-US" sz="1200" dirty="0" smtClean="0">
                <a:latin typeface="Arial" panose="020B0604020202020204" pitchFamily="34" charset="0"/>
                <a:cs typeface="Arial" panose="020B0604020202020204" pitchFamily="34" charset="0"/>
              </a:rPr>
              <a:t>The Runaway Train turning on a sharp curve while running at high speed.</a:t>
            </a:r>
          </a:p>
        </p:txBody>
      </p:sp>
    </p:spTree>
    <p:extLst>
      <p:ext uri="{BB962C8B-B14F-4D97-AF65-F5344CB8AC3E}">
        <p14:creationId xmlns:p14="http://schemas.microsoft.com/office/powerpoint/2010/main" val="2057290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99" y="337744"/>
            <a:ext cx="10515600" cy="1005840"/>
          </a:xfrm>
        </p:spPr>
        <p:txBody>
          <a:bodyPr anchor="ctr">
            <a:normAutofit/>
          </a:bodyPr>
          <a:lstStyle/>
          <a:p>
            <a:pPr algn="ctr">
              <a:lnSpc>
                <a:spcPct val="100000"/>
              </a:lnSpc>
            </a:pPr>
            <a:r>
              <a:rPr lang="en-US" sz="6000" dirty="0" smtClean="0">
                <a:latin typeface="Arial Black" panose="020B0A04020102020204" pitchFamily="34" charset="0"/>
              </a:rPr>
              <a:t>Resources Used</a:t>
            </a:r>
            <a:endParaRPr lang="en-US" sz="6000" dirty="0">
              <a:latin typeface="Arial Black" panose="020B0A04020102020204" pitchFamily="34" charset="0"/>
            </a:endParaRPr>
          </a:p>
        </p:txBody>
      </p:sp>
      <p:sp>
        <p:nvSpPr>
          <p:cNvPr id="3" name="Content Placeholder 2"/>
          <p:cNvSpPr>
            <a:spLocks noGrp="1"/>
          </p:cNvSpPr>
          <p:nvPr>
            <p:ph idx="1"/>
          </p:nvPr>
        </p:nvSpPr>
        <p:spPr>
          <a:xfrm>
            <a:off x="395599" y="1541839"/>
            <a:ext cx="10515600" cy="5029200"/>
          </a:xfrm>
        </p:spPr>
        <p:txBody>
          <a:bodyPr anchor="ctr">
            <a:noAutofit/>
          </a:bodyPr>
          <a:lstStyle/>
          <a:p>
            <a:pPr>
              <a:lnSpc>
                <a:spcPct val="120000"/>
              </a:lnSpc>
              <a:spcBef>
                <a:spcPts val="0"/>
              </a:spcBef>
              <a:spcAft>
                <a:spcPts val="600"/>
              </a:spcAft>
            </a:pPr>
            <a:r>
              <a:rPr lang="en-US" sz="2000" dirty="0">
                <a:latin typeface="Arial" panose="020B0604020202020204" pitchFamily="34" charset="0"/>
                <a:cs typeface="Arial" panose="020B0604020202020204" pitchFamily="34" charset="0"/>
              </a:rPr>
              <a:t>Ebert, R. (2010, November 10). Unstoppable Movie Review &amp; Film Summary (2010). Retrieved November 30, 2015, from http://www.rogerebert.com/reviews/unstoppable-2010  </a:t>
            </a:r>
            <a:endParaRPr lang="en-US" sz="2000" dirty="0" smtClean="0">
              <a:latin typeface="Arial" panose="020B0604020202020204" pitchFamily="34" charset="0"/>
              <a:cs typeface="Arial" panose="020B0604020202020204" pitchFamily="34" charset="0"/>
            </a:endParaRPr>
          </a:p>
          <a:p>
            <a:pPr>
              <a:lnSpc>
                <a:spcPct val="120000"/>
              </a:lnSpc>
              <a:spcBef>
                <a:spcPts val="0"/>
              </a:spcBef>
              <a:spcAft>
                <a:spcPts val="600"/>
              </a:spcAft>
            </a:pPr>
            <a:r>
              <a:rPr lang="en-US" sz="2000" dirty="0" smtClean="0">
                <a:latin typeface="Arial" panose="020B0604020202020204" pitchFamily="34" charset="0"/>
                <a:cs typeface="Arial" panose="020B0604020202020204" pitchFamily="34" charset="0"/>
              </a:rPr>
              <a:t>Unstoppable</a:t>
            </a:r>
            <a:r>
              <a:rPr lang="en-US" sz="2000" dirty="0">
                <a:latin typeface="Arial" panose="020B0604020202020204" pitchFamily="34" charset="0"/>
                <a:cs typeface="Arial" panose="020B0604020202020204" pitchFamily="34" charset="0"/>
              </a:rPr>
              <a:t>: Like derivatives trading, this train is out of control. (2010, November 12). Retrieved November 30, 2015, from http://www.theglobeandmail.com/arts/film/unstoppable-like-derivatives-trading-this-train-is-out-of-control/article1392383</a:t>
            </a:r>
            <a:r>
              <a:rPr lang="en-US" sz="2000" dirty="0" smtClean="0">
                <a:latin typeface="Arial" panose="020B0604020202020204" pitchFamily="34" charset="0"/>
                <a:cs typeface="Arial" panose="020B0604020202020204" pitchFamily="34" charset="0"/>
              </a:rPr>
              <a:t>/</a:t>
            </a:r>
          </a:p>
          <a:p>
            <a:pPr>
              <a:lnSpc>
                <a:spcPct val="120000"/>
              </a:lnSpc>
              <a:spcBef>
                <a:spcPts val="0"/>
              </a:spcBef>
              <a:spcAft>
                <a:spcPts val="600"/>
              </a:spcAft>
            </a:pPr>
            <a:r>
              <a:rPr lang="en-US" sz="2000" dirty="0">
                <a:latin typeface="Arial" panose="020B0604020202020204" pitchFamily="34" charset="0"/>
                <a:cs typeface="Arial" panose="020B0604020202020204" pitchFamily="34" charset="0"/>
              </a:rPr>
              <a:t>Unstoppable (2010). (2010). Retrieved November 30, 2015, from http://www.rottentomatoes.com/m/unstoppable-2010/ </a:t>
            </a:r>
          </a:p>
          <a:p>
            <a:pPr>
              <a:lnSpc>
                <a:spcPct val="100000"/>
              </a:lnSpc>
              <a:spcBef>
                <a:spcPts val="0"/>
              </a:spcBef>
              <a:spcAft>
                <a:spcPts val="600"/>
              </a:spcAft>
            </a:pPr>
            <a:r>
              <a:rPr lang="en-US" sz="2000" dirty="0">
                <a:latin typeface="Arial" panose="020B0604020202020204" pitchFamily="34" charset="0"/>
                <a:cs typeface="Arial" panose="020B0604020202020204" pitchFamily="34" charset="0"/>
              </a:rPr>
              <a:t>Thoughts on… Unstoppable (2010). (2011, August 2). Retrieved November 30, 2015, from http://www.flickeringmyth.com/2011/08/thoughts-on-unstoppable-2010.html </a:t>
            </a:r>
          </a:p>
        </p:txBody>
      </p:sp>
    </p:spTree>
    <p:extLst>
      <p:ext uri="{BB962C8B-B14F-4D97-AF65-F5344CB8AC3E}">
        <p14:creationId xmlns:p14="http://schemas.microsoft.com/office/powerpoint/2010/main" val="2758865309"/>
      </p:ext>
    </p:extLst>
  </p:cSld>
  <p:clrMapOvr>
    <a:masterClrMapping/>
  </p:clrMapOvr>
</p:sld>
</file>

<file path=ppt/theme/theme1.xml><?xml version="1.0" encoding="utf-8"?>
<a:theme xmlns:a="http://schemas.openxmlformats.org/drawingml/2006/main" name="View">
  <a:themeElements>
    <a:clrScheme name="Custom 2">
      <a:dk1>
        <a:srgbClr val="540000"/>
      </a:dk1>
      <a:lt1>
        <a:srgbClr val="FD8585"/>
      </a:lt1>
      <a:dk2>
        <a:srgbClr val="353535"/>
      </a:dk2>
      <a:lt2>
        <a:srgbClr val="FD8585"/>
      </a:lt2>
      <a:accent1>
        <a:srgbClr val="710000"/>
      </a:accent1>
      <a:accent2>
        <a:srgbClr val="710000"/>
      </a:accent2>
      <a:accent3>
        <a:srgbClr val="474747"/>
      </a:accent3>
      <a:accent4>
        <a:srgbClr val="474747"/>
      </a:accent4>
      <a:accent5>
        <a:srgbClr val="835B82"/>
      </a:accent5>
      <a:accent6>
        <a:srgbClr val="645135"/>
      </a:accent6>
      <a:hlink>
        <a:srgbClr val="439EB7"/>
      </a:hlink>
      <a:folHlink>
        <a:srgbClr val="835B82"/>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xmlns=""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286</TotalTime>
  <Words>841</Words>
  <Application>Microsoft Office PowerPoint</Application>
  <PresentationFormat>Custom</PresentationFormat>
  <Paragraphs>49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View</vt:lpstr>
      <vt:lpstr>UNSTOPPABLE</vt:lpstr>
      <vt:lpstr>Cast and Directors</vt:lpstr>
      <vt:lpstr>Reception</vt:lpstr>
      <vt:lpstr>Storyline</vt:lpstr>
      <vt:lpstr>My Perspective</vt:lpstr>
      <vt:lpstr>Questions from this film</vt:lpstr>
      <vt:lpstr>Resources Used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UNSTOPPABLE</dc:title>
  <dc:creator>Kevin Stallman</dc:creator>
  <cp:lastModifiedBy>user</cp:lastModifiedBy>
  <cp:revision>34</cp:revision>
  <cp:lastPrinted>2015-12-02T16:46:31Z</cp:lastPrinted>
  <dcterms:created xsi:type="dcterms:W3CDTF">2015-11-30T04:41:05Z</dcterms:created>
  <dcterms:modified xsi:type="dcterms:W3CDTF">2015-12-02T16:49:12Z</dcterms:modified>
</cp:coreProperties>
</file>