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88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115753-0C2D-E14C-A1DA-F12959F387BA}" type="datetimeFigureOut">
              <a:rPr lang="en-US" smtClean="0"/>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115753-0C2D-E14C-A1DA-F12959F387BA}" type="datetimeFigureOut">
              <a:rPr lang="en-US" smtClean="0"/>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115753-0C2D-E14C-A1DA-F12959F387BA}" type="datetimeFigureOut">
              <a:rPr lang="en-US" smtClean="0"/>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115753-0C2D-E14C-A1DA-F12959F387BA}" type="datetimeFigureOut">
              <a:rPr lang="en-US" smtClean="0"/>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115753-0C2D-E14C-A1DA-F12959F387BA}" type="datetimeFigureOut">
              <a:rPr lang="en-US" smtClean="0"/>
              <a:t>12/2/15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115753-0C2D-E14C-A1DA-F12959F387BA}" type="datetimeFigureOut">
              <a:rPr lang="en-US" smtClean="0"/>
              <a:t>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115753-0C2D-E14C-A1DA-F12959F387BA}" type="datetimeFigureOut">
              <a:rPr lang="en-US" smtClean="0"/>
              <a:t>12/2/15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115753-0C2D-E14C-A1DA-F12959F387BA}" type="datetimeFigureOut">
              <a:rPr lang="en-US" smtClean="0"/>
              <a:t>12/2/15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115753-0C2D-E14C-A1DA-F12959F387BA}" type="datetimeFigureOut">
              <a:rPr lang="en-US" smtClean="0"/>
              <a:t>12/2/15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115753-0C2D-E14C-A1DA-F12959F387BA}" type="datetimeFigureOut">
              <a:rPr lang="en-US" smtClean="0"/>
              <a:t>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115753-0C2D-E14C-A1DA-F12959F387BA}" type="datetimeFigureOut">
              <a:rPr lang="en-US" smtClean="0"/>
              <a:t>12/2/15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99A67D-D4C4-3F4A-BBF7-108119BF0989}"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115753-0C2D-E14C-A1DA-F12959F387BA}" type="datetimeFigureOut">
              <a:rPr lang="en-US" smtClean="0"/>
              <a:t>12/2/15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99A67D-D4C4-3F4A-BBF7-108119BF0989}"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Hunger Games: </a:t>
            </a:r>
            <a:r>
              <a:rPr lang="en-US" dirty="0" err="1" smtClean="0"/>
              <a:t>Mockingjay</a:t>
            </a:r>
            <a:r>
              <a:rPr lang="en-US" dirty="0" smtClean="0"/>
              <a:t>, Part II</a:t>
            </a:r>
            <a:endParaRPr lang="en-US" dirty="0"/>
          </a:p>
        </p:txBody>
      </p:sp>
      <p:sp>
        <p:nvSpPr>
          <p:cNvPr id="3" name="Subtitle 2"/>
          <p:cNvSpPr>
            <a:spLocks noGrp="1"/>
          </p:cNvSpPr>
          <p:nvPr>
            <p:ph type="subTitle" idx="1"/>
          </p:nvPr>
        </p:nvSpPr>
        <p:spPr/>
        <p:txBody>
          <a:bodyPr/>
          <a:lstStyle/>
          <a:p>
            <a:r>
              <a:rPr lang="en-US" dirty="0" smtClean="0"/>
              <a:t>Directed by: Francis </a:t>
            </a:r>
            <a:r>
              <a:rPr lang="en-US" dirty="0" smtClean="0"/>
              <a:t>Lawrence</a:t>
            </a:r>
          </a:p>
          <a:p>
            <a:r>
              <a:rPr lang="en-US" dirty="0" smtClean="0"/>
              <a:t>by: </a:t>
            </a:r>
            <a:r>
              <a:rPr lang="en-US" smtClean="0"/>
              <a:t>Micah Talbot</a:t>
            </a:r>
            <a:endParaRPr lang="en-US" dirty="0"/>
          </a:p>
        </p:txBody>
      </p:sp>
    </p:spTree>
    <p:extLst>
      <p:ext uri="{BB962C8B-B14F-4D97-AF65-F5344CB8AC3E}">
        <p14:creationId xmlns:p14="http://schemas.microsoft.com/office/powerpoint/2010/main" val="7022520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V5BNjQzNDI2NTU1Ml5BMl5BanBnXkFtZTgwNTAyMDQ5NjE@._V1_SX214_AL_.jpg"/>
          <p:cNvPicPr>
            <a:picLocks noGrp="1" noChangeAspect="1"/>
          </p:cNvPicPr>
          <p:nvPr>
            <p:ph idx="1"/>
          </p:nvPr>
        </p:nvPicPr>
        <p:blipFill rotWithShape="1">
          <a:blip r:embed="rId2">
            <a:extLst>
              <a:ext uri="{28A0092B-C50C-407E-A947-70E740481C1C}">
                <a14:useLocalDpi xmlns:a14="http://schemas.microsoft.com/office/drawing/2010/main" val="0"/>
              </a:ext>
            </a:extLst>
          </a:blip>
          <a:srcRect l="-88073" r="-88073"/>
          <a:stretch/>
        </p:blipFill>
        <p:spPr>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21799188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SYNOPSIS</a:t>
            </a:r>
            <a:endParaRPr lang="en-US" dirty="0"/>
          </a:p>
        </p:txBody>
      </p:sp>
      <p:pic>
        <p:nvPicPr>
          <p:cNvPr id="4" name="Content Placeholder 3" descr="maxresdefault.jpg"/>
          <p:cNvPicPr>
            <a:picLocks noGrp="1" noChangeAspect="1"/>
          </p:cNvPicPr>
          <p:nvPr>
            <p:ph idx="1"/>
          </p:nvPr>
        </p:nvPicPr>
        <p:blipFill>
          <a:blip r:embed="rId2">
            <a:alphaModFix amt="45000"/>
            <a:extLst>
              <a:ext uri="{28A0092B-C50C-407E-A947-70E740481C1C}">
                <a14:useLocalDpi xmlns:a14="http://schemas.microsoft.com/office/drawing/2010/main" val="0"/>
              </a:ext>
            </a:extLst>
          </a:blip>
          <a:srcRect t="1115" b="1115"/>
          <a:stretch>
            <a:fillRect/>
          </a:stretch>
        </p:blipFill>
        <p:spPr/>
      </p:pic>
      <p:sp>
        <p:nvSpPr>
          <p:cNvPr id="5" name="TextBox 4"/>
          <p:cNvSpPr txBox="1"/>
          <p:nvPr/>
        </p:nvSpPr>
        <p:spPr>
          <a:xfrm>
            <a:off x="595750" y="1787509"/>
            <a:ext cx="8091049" cy="1754327"/>
          </a:xfrm>
          <a:prstGeom prst="rect">
            <a:avLst/>
          </a:prstGeom>
          <a:noFill/>
        </p:spPr>
        <p:txBody>
          <a:bodyPr wrap="square" rtlCol="0">
            <a:spAutoFit/>
          </a:bodyPr>
          <a:lstStyle/>
          <a:p>
            <a:r>
              <a:rPr lang="en-US" dirty="0"/>
              <a:t>Realizing the stakes are no longer just for survival, </a:t>
            </a:r>
            <a:r>
              <a:rPr lang="en-US" dirty="0" err="1"/>
              <a:t>Katniss</a:t>
            </a:r>
            <a:r>
              <a:rPr lang="en-US" dirty="0"/>
              <a:t> </a:t>
            </a:r>
            <a:r>
              <a:rPr lang="en-US" dirty="0" err="1"/>
              <a:t>Everdeen</a:t>
            </a:r>
            <a:r>
              <a:rPr lang="en-US" dirty="0"/>
              <a:t> (Jennifer Lawrence) teams up with her closest friends, including </a:t>
            </a:r>
            <a:r>
              <a:rPr lang="en-US" dirty="0" err="1"/>
              <a:t>Peeta</a:t>
            </a:r>
            <a:r>
              <a:rPr lang="en-US" dirty="0"/>
              <a:t> (Josh </a:t>
            </a:r>
            <a:r>
              <a:rPr lang="en-US" dirty="0" err="1"/>
              <a:t>Hutcherson</a:t>
            </a:r>
            <a:r>
              <a:rPr lang="en-US" dirty="0"/>
              <a:t>), Gale (Liam </a:t>
            </a:r>
            <a:r>
              <a:rPr lang="en-US" dirty="0" err="1"/>
              <a:t>Hemsworth</a:t>
            </a:r>
            <a:r>
              <a:rPr lang="en-US" dirty="0"/>
              <a:t>) and </a:t>
            </a:r>
            <a:r>
              <a:rPr lang="en-US" dirty="0" err="1"/>
              <a:t>Finnick</a:t>
            </a:r>
            <a:r>
              <a:rPr lang="en-US" dirty="0"/>
              <a:t> for the ultimate mission. Together, they leave District 13 to liberate the citizens of war-torn </a:t>
            </a:r>
            <a:r>
              <a:rPr lang="en-US" dirty="0" err="1"/>
              <a:t>Panem</a:t>
            </a:r>
            <a:r>
              <a:rPr lang="en-US" dirty="0"/>
              <a:t> and assassinate President Snow, who's obsessed with destroying </a:t>
            </a:r>
            <a:r>
              <a:rPr lang="en-US" dirty="0" err="1"/>
              <a:t>Katniss</a:t>
            </a:r>
            <a:r>
              <a:rPr lang="en-US" dirty="0"/>
              <a:t>. What lies ahead are mortal traps, dangerous enemies and moral choices that will ultimately determine the future of millions.</a:t>
            </a:r>
          </a:p>
        </p:txBody>
      </p:sp>
    </p:spTree>
    <p:extLst>
      <p:ext uri="{BB962C8B-B14F-4D97-AF65-F5344CB8AC3E}">
        <p14:creationId xmlns:p14="http://schemas.microsoft.com/office/powerpoint/2010/main" val="40489139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Movie Critics</a:t>
            </a:r>
            <a:endParaRPr lang="en-US" dirty="0"/>
          </a:p>
        </p:txBody>
      </p:sp>
      <p:sp>
        <p:nvSpPr>
          <p:cNvPr id="3" name="Content Placeholder 2"/>
          <p:cNvSpPr>
            <a:spLocks noGrp="1"/>
          </p:cNvSpPr>
          <p:nvPr>
            <p:ph idx="1"/>
          </p:nvPr>
        </p:nvSpPr>
        <p:spPr/>
        <p:txBody>
          <a:bodyPr>
            <a:normAutofit/>
          </a:bodyPr>
          <a:lstStyle/>
          <a:p>
            <a:r>
              <a:rPr lang="en-US" sz="1600" dirty="0" smtClean="0"/>
              <a:t>This film has a 7.1 star rating out of 10 on IMDB.</a:t>
            </a:r>
          </a:p>
          <a:p>
            <a:r>
              <a:rPr lang="en-US" sz="1600" dirty="0" smtClean="0"/>
              <a:t>It is rated 71% fresh on Rotten Tomatoes.</a:t>
            </a:r>
          </a:p>
          <a:p>
            <a:r>
              <a:rPr lang="en-US" sz="1600" dirty="0" smtClean="0"/>
              <a:t> </a:t>
            </a:r>
            <a:r>
              <a:rPr lang="en-US" sz="1600" i="1" dirty="0" smtClean="0"/>
              <a:t>The New York Times </a:t>
            </a:r>
            <a:r>
              <a:rPr lang="en-US" sz="1600" dirty="0" smtClean="0"/>
              <a:t>called the film “</a:t>
            </a:r>
            <a:r>
              <a:rPr lang="en-US" sz="1600" dirty="0"/>
              <a:t>rejoinder to another intolerant regime, that of a movie industry that continues to treat women on and off the screen as a distraction, an afterthought and a problem.</a:t>
            </a:r>
            <a:r>
              <a:rPr lang="en-US" sz="1600" dirty="0" smtClean="0"/>
              <a:t>”</a:t>
            </a:r>
          </a:p>
          <a:p>
            <a:endParaRPr lang="en-US" sz="1400" dirty="0"/>
          </a:p>
        </p:txBody>
      </p:sp>
      <p:pic>
        <p:nvPicPr>
          <p:cNvPr id="4" name="Picture 3" descr="mockingjay11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29000"/>
            <a:ext cx="4232970" cy="2971800"/>
          </a:xfrm>
          <a:prstGeom prst="rect">
            <a:avLst/>
          </a:prstGeom>
        </p:spPr>
      </p:pic>
      <p:pic>
        <p:nvPicPr>
          <p:cNvPr id="5" name="Picture 4" descr="Hunger-Games-Mockingjay-Part-2-Trail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2970" y="3429000"/>
            <a:ext cx="4911030" cy="2971800"/>
          </a:xfrm>
          <a:prstGeom prst="rect">
            <a:avLst/>
          </a:prstGeom>
        </p:spPr>
      </p:pic>
    </p:spTree>
    <p:extLst>
      <p:ext uri="{BB962C8B-B14F-4D97-AF65-F5344CB8AC3E}">
        <p14:creationId xmlns:p14="http://schemas.microsoft.com/office/powerpoint/2010/main" val="2889281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Review</a:t>
            </a:r>
            <a:endParaRPr lang="en-US" dirty="0"/>
          </a:p>
        </p:txBody>
      </p:sp>
      <p:sp>
        <p:nvSpPr>
          <p:cNvPr id="3" name="Content Placeholder 2"/>
          <p:cNvSpPr>
            <a:spLocks noGrp="1"/>
          </p:cNvSpPr>
          <p:nvPr>
            <p:ph idx="1"/>
          </p:nvPr>
        </p:nvSpPr>
        <p:spPr/>
        <p:txBody>
          <a:bodyPr>
            <a:normAutofit/>
          </a:bodyPr>
          <a:lstStyle/>
          <a:p>
            <a:pPr marL="0" indent="0">
              <a:buNone/>
            </a:pPr>
            <a:r>
              <a:rPr lang="en-US" sz="1400" dirty="0" smtClean="0"/>
              <a:t>	Francis Lawrence did an outstanding job directing </a:t>
            </a:r>
            <a:r>
              <a:rPr lang="en-US" sz="1400" i="1" dirty="0" smtClean="0"/>
              <a:t>The Hunger Games.  </a:t>
            </a:r>
            <a:r>
              <a:rPr lang="en-US" sz="1400" dirty="0" smtClean="0"/>
              <a:t>It is a difficult task to take a book and turn it into a film but Lawrence has exceeded expectations.  When books are turned into films, a huge mistake that is often made is that the director directs the movie in a way that he/she assumes the audience has read the books as well.  Many critical details are left out of the film.  Part II of </a:t>
            </a:r>
            <a:r>
              <a:rPr lang="en-US" sz="1400" i="1" dirty="0" smtClean="0"/>
              <a:t>the Hunger Games</a:t>
            </a:r>
            <a:r>
              <a:rPr lang="en-US" sz="1400" dirty="0" smtClean="0"/>
              <a:t> does not do this.  The plotline flows together and is coherent and that something that can make or break a movie.  It may be an action film but it is more than things blowing up every couple of minutes.  There is a complex storyline with developing characters.</a:t>
            </a:r>
          </a:p>
          <a:p>
            <a:pPr marL="0" indent="0">
              <a:buNone/>
            </a:pPr>
            <a:r>
              <a:rPr lang="en-US" sz="1400" dirty="0" smtClean="0"/>
              <a:t>	Character development is also important in film making</a:t>
            </a:r>
            <a:r>
              <a:rPr lang="en-US" sz="1400" dirty="0"/>
              <a:t>. Character Development is, by definition, the change in characterization of a Dynamic Character, who changes over the course of a narrative. At its core, it shows a character changing. Most narrative fiction in any media will feature some display of this</a:t>
            </a:r>
            <a:r>
              <a:rPr lang="en-US" sz="1400" dirty="0" smtClean="0"/>
              <a:t>.  It is very </a:t>
            </a:r>
            <a:r>
              <a:rPr lang="en-US" sz="1400" dirty="0" smtClean="0"/>
              <a:t>intriguing  to see the development of </a:t>
            </a:r>
            <a:r>
              <a:rPr lang="en-US" sz="1400" dirty="0" err="1" smtClean="0"/>
              <a:t>Katniss</a:t>
            </a:r>
            <a:r>
              <a:rPr lang="en-US" sz="1400" dirty="0" smtClean="0"/>
              <a:t> </a:t>
            </a:r>
            <a:r>
              <a:rPr lang="en-US" sz="1400" dirty="0" err="1" smtClean="0"/>
              <a:t>Everdeen</a:t>
            </a:r>
            <a:r>
              <a:rPr lang="en-US" sz="1400" dirty="0" smtClean="0"/>
              <a:t>, </a:t>
            </a:r>
            <a:r>
              <a:rPr lang="en-US" sz="1400" dirty="0" err="1" smtClean="0"/>
              <a:t>Peeta</a:t>
            </a:r>
            <a:r>
              <a:rPr lang="en-US" sz="1400" dirty="0" smtClean="0"/>
              <a:t> </a:t>
            </a:r>
            <a:r>
              <a:rPr lang="en-US" sz="1400" dirty="0" err="1" smtClean="0"/>
              <a:t>Mellark</a:t>
            </a:r>
            <a:r>
              <a:rPr lang="en-US" sz="1400" dirty="0" smtClean="0"/>
              <a:t>, and Gale Hawthorne, through all four films. </a:t>
            </a:r>
          </a:p>
          <a:p>
            <a:pPr marL="0" indent="0">
              <a:buNone/>
            </a:pPr>
            <a:r>
              <a:rPr lang="en-US" sz="1400" dirty="0" smtClean="0"/>
              <a:t>	</a:t>
            </a:r>
            <a:r>
              <a:rPr lang="en-US" sz="1400" dirty="0" err="1" smtClean="0"/>
              <a:t>i</a:t>
            </a:r>
            <a:r>
              <a:rPr lang="en-US" sz="1400" dirty="0" smtClean="0"/>
              <a:t> must say that it is annoying and a tired cliché for the last film series to break the last film in the series into two parts.  The Harry Potter film series started this trend.  The first seven movies average about $850 million.  The eighth movie grossed over 1 billion dollars at the box office.  Ever since then, every film series has attempted to  recreate this formula.  The </a:t>
            </a:r>
            <a:r>
              <a:rPr lang="en-US" sz="1400" dirty="0" err="1" smtClean="0"/>
              <a:t>Mockingjay</a:t>
            </a:r>
            <a:r>
              <a:rPr lang="en-US" sz="1400" dirty="0" smtClean="0"/>
              <a:t> book is only about three hundred pages in length.  There is no reason that it should have been broken into two movies that have a running time of two and a half hours a piece.  Nevertheless, the execution of the film was well done and is worth a watch.</a:t>
            </a:r>
            <a:endParaRPr lang="en-US" sz="1400" dirty="0"/>
          </a:p>
        </p:txBody>
      </p:sp>
    </p:spTree>
    <p:extLst>
      <p:ext uri="{BB962C8B-B14F-4D97-AF65-F5344CB8AC3E}">
        <p14:creationId xmlns:p14="http://schemas.microsoft.com/office/powerpoint/2010/main" val="283817090"/>
      </p:ext>
    </p:extLst>
  </p:cSld>
  <p:clrMapOvr>
    <a:masterClrMapping/>
  </p:clrMapOvr>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188</TotalTime>
  <Words>175</Words>
  <Application>Microsoft Macintosh PowerPoint</Application>
  <PresentationFormat>On-screen Show (4:3)</PresentationFormat>
  <Paragraphs>13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Black</vt:lpstr>
      <vt:lpstr>The Hunger Games: Mockingjay, Part II</vt:lpstr>
      <vt:lpstr>PowerPoint Presentation</vt:lpstr>
      <vt:lpstr>SYNOPSIS</vt:lpstr>
      <vt:lpstr>Movie Critics</vt:lpstr>
      <vt:lpstr>My Review</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Hunger Games: Mockingjay, Part II</dc:title>
  <dc:creator>Micah Talbot</dc:creator>
  <cp:lastModifiedBy>Micah Talbot</cp:lastModifiedBy>
  <cp:revision>15</cp:revision>
  <dcterms:created xsi:type="dcterms:W3CDTF">2015-12-02T14:02:21Z</dcterms:created>
  <dcterms:modified xsi:type="dcterms:W3CDTF">2015-12-02T23:45:50Z</dcterms:modified>
</cp:coreProperties>
</file>